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6" r:id="rId3"/>
    <p:sldId id="257" r:id="rId4"/>
    <p:sldId id="258" r:id="rId5"/>
    <p:sldId id="263" r:id="rId6"/>
    <p:sldId id="269" r:id="rId7"/>
    <p:sldId id="270" r:id="rId8"/>
    <p:sldId id="261" r:id="rId9"/>
    <p:sldId id="268" r:id="rId10"/>
    <p:sldId id="267" r:id="rId11"/>
    <p:sldId id="271" r:id="rId12"/>
    <p:sldId id="265" r:id="rId13"/>
    <p:sldId id="260" r:id="rId14"/>
    <p:sldId id="276" r:id="rId15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33" autoAdjust="0"/>
    <p:restoredTop sz="94671" autoAdjust="0"/>
  </p:normalViewPr>
  <p:slideViewPr>
    <p:cSldViewPr>
      <p:cViewPr varScale="1">
        <p:scale>
          <a:sx n="111" d="100"/>
          <a:sy n="111" d="100"/>
        </p:scale>
        <p:origin x="102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12BCC0-404E-4839-B7D3-9F11723A0CA5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7A75035-DAB1-4698-9C8D-49905ECB5655}">
      <dgm:prSet phldrT="[Texte]" custT="1"/>
      <dgm:spPr/>
      <dgm:t>
        <a:bodyPr/>
        <a:lstStyle/>
        <a:p>
          <a:r>
            <a:rPr lang="fr-FR" sz="2000" dirty="0" smtClean="0"/>
            <a:t>Travailler à une échelle pertinente</a:t>
          </a:r>
          <a:endParaRPr lang="fr-FR" sz="2000" dirty="0"/>
        </a:p>
      </dgm:t>
    </dgm:pt>
    <dgm:pt modelId="{9AEC5782-6A70-469A-A8DE-2B0AD826ECD8}" type="parTrans" cxnId="{50606652-BAB2-4BF1-891B-B75738A91C0F}">
      <dgm:prSet/>
      <dgm:spPr/>
      <dgm:t>
        <a:bodyPr/>
        <a:lstStyle/>
        <a:p>
          <a:endParaRPr lang="fr-FR"/>
        </a:p>
      </dgm:t>
    </dgm:pt>
    <dgm:pt modelId="{96378255-B36A-484A-A6BA-68B1BB1E2F3D}" type="sibTrans" cxnId="{50606652-BAB2-4BF1-891B-B75738A91C0F}">
      <dgm:prSet/>
      <dgm:spPr/>
      <dgm:t>
        <a:bodyPr/>
        <a:lstStyle/>
        <a:p>
          <a:endParaRPr lang="fr-FR"/>
        </a:p>
      </dgm:t>
    </dgm:pt>
    <dgm:pt modelId="{568446F7-1638-4486-BF6F-1A434512CDE7}">
      <dgm:prSet phldrT="[Texte]" custT="1"/>
      <dgm:spPr/>
      <dgm:t>
        <a:bodyPr/>
        <a:lstStyle/>
        <a:p>
          <a:r>
            <a:rPr lang="fr-FR" sz="2000" dirty="0" smtClean="0"/>
            <a:t>Associer tous les acteurs du territoire </a:t>
          </a:r>
          <a:br>
            <a:rPr lang="fr-FR" sz="2000" dirty="0" smtClean="0"/>
          </a:br>
          <a:r>
            <a:rPr lang="fr-FR" sz="1300" dirty="0" smtClean="0"/>
            <a:t>(élus, professionnels, parents d’élève…)</a:t>
          </a:r>
          <a:endParaRPr lang="fr-FR" sz="1300" dirty="0"/>
        </a:p>
      </dgm:t>
    </dgm:pt>
    <dgm:pt modelId="{F0331335-7B1F-464C-BC05-8678A9F0DF54}" type="parTrans" cxnId="{13D7CDCC-076A-4314-B607-D10DF33CCA35}">
      <dgm:prSet/>
      <dgm:spPr/>
      <dgm:t>
        <a:bodyPr/>
        <a:lstStyle/>
        <a:p>
          <a:endParaRPr lang="fr-FR"/>
        </a:p>
      </dgm:t>
    </dgm:pt>
    <dgm:pt modelId="{ECCB5D7F-41AF-41DD-95E7-3DDA0711ED46}" type="sibTrans" cxnId="{13D7CDCC-076A-4314-B607-D10DF33CCA35}">
      <dgm:prSet/>
      <dgm:spPr/>
      <dgm:t>
        <a:bodyPr/>
        <a:lstStyle/>
        <a:p>
          <a:endParaRPr lang="fr-FR"/>
        </a:p>
      </dgm:t>
    </dgm:pt>
    <dgm:pt modelId="{27A63583-91F3-4EC4-8E3F-4051FE56A083}">
      <dgm:prSet phldrT="[Texte]" custT="1"/>
      <dgm:spPr/>
      <dgm:t>
        <a:bodyPr/>
        <a:lstStyle/>
        <a:p>
          <a:r>
            <a:rPr lang="fr-FR" sz="2000" dirty="0" smtClean="0"/>
            <a:t>Adapter le service au territoire</a:t>
          </a:r>
          <a:endParaRPr lang="fr-FR" sz="2000" dirty="0"/>
        </a:p>
      </dgm:t>
    </dgm:pt>
    <dgm:pt modelId="{6954423A-6AD2-4222-A364-7F8086C70BC3}" type="parTrans" cxnId="{DFFB259F-97AD-412D-8F05-BC44488BE684}">
      <dgm:prSet/>
      <dgm:spPr/>
      <dgm:t>
        <a:bodyPr/>
        <a:lstStyle/>
        <a:p>
          <a:endParaRPr lang="fr-FR"/>
        </a:p>
      </dgm:t>
    </dgm:pt>
    <dgm:pt modelId="{304C51B7-8173-41D0-BA56-97340815EE47}" type="sibTrans" cxnId="{DFFB259F-97AD-412D-8F05-BC44488BE684}">
      <dgm:prSet/>
      <dgm:spPr/>
      <dgm:t>
        <a:bodyPr/>
        <a:lstStyle/>
        <a:p>
          <a:endParaRPr lang="fr-FR"/>
        </a:p>
      </dgm:t>
    </dgm:pt>
    <dgm:pt modelId="{8DE3DA8A-3A28-452E-910C-0EE998EB4445}">
      <dgm:prSet phldrT="[Texte]" custT="1"/>
      <dgm:spPr/>
      <dgm:t>
        <a:bodyPr/>
        <a:lstStyle/>
        <a:p>
          <a:r>
            <a:rPr lang="fr-FR" sz="2000" dirty="0" smtClean="0"/>
            <a:t>Anticiper pour garder un service performant</a:t>
          </a:r>
          <a:endParaRPr lang="fr-FR" sz="2000" dirty="0"/>
        </a:p>
      </dgm:t>
    </dgm:pt>
    <dgm:pt modelId="{FC8F57AE-6836-4D8F-A11F-7042351D5540}" type="parTrans" cxnId="{37676BC2-0663-4924-B979-C64669E4D5FA}">
      <dgm:prSet/>
      <dgm:spPr/>
      <dgm:t>
        <a:bodyPr/>
        <a:lstStyle/>
        <a:p>
          <a:endParaRPr lang="fr-FR"/>
        </a:p>
      </dgm:t>
    </dgm:pt>
    <dgm:pt modelId="{DE2CCD1E-82C7-46D1-A24F-1817BA72053A}" type="sibTrans" cxnId="{37676BC2-0663-4924-B979-C64669E4D5FA}">
      <dgm:prSet/>
      <dgm:spPr/>
      <dgm:t>
        <a:bodyPr/>
        <a:lstStyle/>
        <a:p>
          <a:endParaRPr lang="fr-FR"/>
        </a:p>
      </dgm:t>
    </dgm:pt>
    <dgm:pt modelId="{685EAD0B-0F47-4FDA-AE5B-A91196C3951F}">
      <dgm:prSet phldrT="[Texte]"/>
      <dgm:spPr/>
      <dgm:t>
        <a:bodyPr/>
        <a:lstStyle/>
        <a:p>
          <a:endParaRPr lang="fr-FR" dirty="0"/>
        </a:p>
      </dgm:t>
    </dgm:pt>
    <dgm:pt modelId="{25B607D4-BBCE-4C41-84AB-816779BEA010}" type="sibTrans" cxnId="{1F23400F-B318-4234-B61B-F7DE6E215951}">
      <dgm:prSet/>
      <dgm:spPr/>
      <dgm:t>
        <a:bodyPr/>
        <a:lstStyle/>
        <a:p>
          <a:endParaRPr lang="fr-FR"/>
        </a:p>
      </dgm:t>
    </dgm:pt>
    <dgm:pt modelId="{B6E54655-65E6-4748-94A1-F094C2312240}" type="parTrans" cxnId="{1F23400F-B318-4234-B61B-F7DE6E215951}">
      <dgm:prSet/>
      <dgm:spPr/>
      <dgm:t>
        <a:bodyPr/>
        <a:lstStyle/>
        <a:p>
          <a:endParaRPr lang="fr-FR"/>
        </a:p>
      </dgm:t>
    </dgm:pt>
    <dgm:pt modelId="{02498AA3-41B9-41A5-8ABE-29AFFB0C4AE5}">
      <dgm:prSet phldrT="[Texte]" custT="1"/>
      <dgm:spPr/>
      <dgm:t>
        <a:bodyPr/>
        <a:lstStyle/>
        <a:p>
          <a:r>
            <a:rPr lang="fr-FR" sz="2000" dirty="0" smtClean="0"/>
            <a:t>Mobiliser les ressources locales</a:t>
          </a:r>
          <a:endParaRPr lang="fr-FR" sz="2000" dirty="0"/>
        </a:p>
      </dgm:t>
    </dgm:pt>
    <dgm:pt modelId="{754A41BB-0957-4434-8487-305170938774}" type="parTrans" cxnId="{C1345F9D-0D4E-44CB-8336-428987B00B75}">
      <dgm:prSet/>
      <dgm:spPr/>
      <dgm:t>
        <a:bodyPr/>
        <a:lstStyle/>
        <a:p>
          <a:endParaRPr lang="fr-FR"/>
        </a:p>
      </dgm:t>
    </dgm:pt>
    <dgm:pt modelId="{016E0F65-D98B-457F-BC3A-22A8CC11772D}" type="sibTrans" cxnId="{C1345F9D-0D4E-44CB-8336-428987B00B75}">
      <dgm:prSet/>
      <dgm:spPr/>
      <dgm:t>
        <a:bodyPr/>
        <a:lstStyle/>
        <a:p>
          <a:endParaRPr lang="fr-FR"/>
        </a:p>
      </dgm:t>
    </dgm:pt>
    <dgm:pt modelId="{46D368C9-A76D-4FEB-B9F1-0AB3DBEBB830}" type="pres">
      <dgm:prSet presAssocID="{7B12BCC0-404E-4839-B7D3-9F11723A0CA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7608185-F039-4BE9-9A15-13FB71671C03}" type="pres">
      <dgm:prSet presAssocID="{685EAD0B-0F47-4FDA-AE5B-A91196C3951F}" presName="centerShape" presStyleLbl="node0" presStyleIdx="0" presStyleCnt="1"/>
      <dgm:spPr/>
      <dgm:t>
        <a:bodyPr/>
        <a:lstStyle/>
        <a:p>
          <a:endParaRPr lang="fr-FR"/>
        </a:p>
      </dgm:t>
    </dgm:pt>
    <dgm:pt modelId="{08FF456E-8ADC-435B-A1EB-40EE38F0E8A6}" type="pres">
      <dgm:prSet presAssocID="{9AEC5782-6A70-469A-A8DE-2B0AD826ECD8}" presName="parTrans" presStyleLbl="bgSibTrans2D1" presStyleIdx="0" presStyleCnt="5"/>
      <dgm:spPr/>
      <dgm:t>
        <a:bodyPr/>
        <a:lstStyle/>
        <a:p>
          <a:endParaRPr lang="fr-FR"/>
        </a:p>
      </dgm:t>
    </dgm:pt>
    <dgm:pt modelId="{B39BB979-F1BF-49B9-AEA6-1C5E8F49C1B4}" type="pres">
      <dgm:prSet presAssocID="{97A75035-DAB1-4698-9C8D-49905ECB565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8CFC3DE-A453-4EAF-AF0A-D89272755243}" type="pres">
      <dgm:prSet presAssocID="{F0331335-7B1F-464C-BC05-8678A9F0DF54}" presName="parTrans" presStyleLbl="bgSibTrans2D1" presStyleIdx="1" presStyleCnt="5"/>
      <dgm:spPr/>
      <dgm:t>
        <a:bodyPr/>
        <a:lstStyle/>
        <a:p>
          <a:endParaRPr lang="fr-FR"/>
        </a:p>
      </dgm:t>
    </dgm:pt>
    <dgm:pt modelId="{7F4AE297-281A-4E1F-A61A-03E610363107}" type="pres">
      <dgm:prSet presAssocID="{568446F7-1638-4486-BF6F-1A434512CDE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5BF8CCE-7EE1-4972-A700-E7D9B233B5D5}" type="pres">
      <dgm:prSet presAssocID="{6954423A-6AD2-4222-A364-7F8086C70BC3}" presName="parTrans" presStyleLbl="bgSibTrans2D1" presStyleIdx="2" presStyleCnt="5"/>
      <dgm:spPr/>
      <dgm:t>
        <a:bodyPr/>
        <a:lstStyle/>
        <a:p>
          <a:endParaRPr lang="fr-FR"/>
        </a:p>
      </dgm:t>
    </dgm:pt>
    <dgm:pt modelId="{911FA9E5-E591-45F9-8998-CF37C6B0E7CC}" type="pres">
      <dgm:prSet presAssocID="{27A63583-91F3-4EC4-8E3F-4051FE56A08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0CA77C-2BCF-4173-BCE8-71CABED4443C}" type="pres">
      <dgm:prSet presAssocID="{754A41BB-0957-4434-8487-305170938774}" presName="parTrans" presStyleLbl="bgSibTrans2D1" presStyleIdx="3" presStyleCnt="5"/>
      <dgm:spPr/>
      <dgm:t>
        <a:bodyPr/>
        <a:lstStyle/>
        <a:p>
          <a:endParaRPr lang="fr-FR"/>
        </a:p>
      </dgm:t>
    </dgm:pt>
    <dgm:pt modelId="{213A0C6F-7E3A-40D6-BC9E-3E41DA367A3B}" type="pres">
      <dgm:prSet presAssocID="{02498AA3-41B9-41A5-8ABE-29AFFB0C4AE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D88F3A-3EC1-4872-8921-1C648BF89007}" type="pres">
      <dgm:prSet presAssocID="{FC8F57AE-6836-4D8F-A11F-7042351D5540}" presName="parTrans" presStyleLbl="bgSibTrans2D1" presStyleIdx="4" presStyleCnt="5"/>
      <dgm:spPr/>
      <dgm:t>
        <a:bodyPr/>
        <a:lstStyle/>
        <a:p>
          <a:endParaRPr lang="fr-FR"/>
        </a:p>
      </dgm:t>
    </dgm:pt>
    <dgm:pt modelId="{59BE00F9-D736-4E84-B209-F6CC164621E0}" type="pres">
      <dgm:prSet presAssocID="{8DE3DA8A-3A28-452E-910C-0EE998EB444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C606223-E3E7-4719-8515-0405F28122F2}" type="presOf" srcId="{97A75035-DAB1-4698-9C8D-49905ECB5655}" destId="{B39BB979-F1BF-49B9-AEA6-1C5E8F49C1B4}" srcOrd="0" destOrd="0" presId="urn:microsoft.com/office/officeart/2005/8/layout/radial4"/>
    <dgm:cxn modelId="{C1345F9D-0D4E-44CB-8336-428987B00B75}" srcId="{685EAD0B-0F47-4FDA-AE5B-A91196C3951F}" destId="{02498AA3-41B9-41A5-8ABE-29AFFB0C4AE5}" srcOrd="3" destOrd="0" parTransId="{754A41BB-0957-4434-8487-305170938774}" sibTransId="{016E0F65-D98B-457F-BC3A-22A8CC11772D}"/>
    <dgm:cxn modelId="{50606652-BAB2-4BF1-891B-B75738A91C0F}" srcId="{685EAD0B-0F47-4FDA-AE5B-A91196C3951F}" destId="{97A75035-DAB1-4698-9C8D-49905ECB5655}" srcOrd="0" destOrd="0" parTransId="{9AEC5782-6A70-469A-A8DE-2B0AD826ECD8}" sibTransId="{96378255-B36A-484A-A6BA-68B1BB1E2F3D}"/>
    <dgm:cxn modelId="{815FEDBF-CCFC-4E05-80A6-D144DB7E94EE}" type="presOf" srcId="{27A63583-91F3-4EC4-8E3F-4051FE56A083}" destId="{911FA9E5-E591-45F9-8998-CF37C6B0E7CC}" srcOrd="0" destOrd="0" presId="urn:microsoft.com/office/officeart/2005/8/layout/radial4"/>
    <dgm:cxn modelId="{CF53D9B3-F61A-4FA7-9AD2-44003A42F9FD}" type="presOf" srcId="{F0331335-7B1F-464C-BC05-8678A9F0DF54}" destId="{F8CFC3DE-A453-4EAF-AF0A-D89272755243}" srcOrd="0" destOrd="0" presId="urn:microsoft.com/office/officeart/2005/8/layout/radial4"/>
    <dgm:cxn modelId="{FE155B50-9275-4148-83D5-1FB0E53CF089}" type="presOf" srcId="{9AEC5782-6A70-469A-A8DE-2B0AD826ECD8}" destId="{08FF456E-8ADC-435B-A1EB-40EE38F0E8A6}" srcOrd="0" destOrd="0" presId="urn:microsoft.com/office/officeart/2005/8/layout/radial4"/>
    <dgm:cxn modelId="{26E9B88F-3401-49B3-8331-54D4F2592546}" type="presOf" srcId="{568446F7-1638-4486-BF6F-1A434512CDE7}" destId="{7F4AE297-281A-4E1F-A61A-03E610363107}" srcOrd="0" destOrd="0" presId="urn:microsoft.com/office/officeart/2005/8/layout/radial4"/>
    <dgm:cxn modelId="{9198D07C-F437-461F-A53E-3ADAB88D0A0D}" type="presOf" srcId="{6954423A-6AD2-4222-A364-7F8086C70BC3}" destId="{15BF8CCE-7EE1-4972-A700-E7D9B233B5D5}" srcOrd="0" destOrd="0" presId="urn:microsoft.com/office/officeart/2005/8/layout/radial4"/>
    <dgm:cxn modelId="{DD930DC3-BA06-4913-809A-4AF194F29997}" type="presOf" srcId="{754A41BB-0957-4434-8487-305170938774}" destId="{460CA77C-2BCF-4173-BCE8-71CABED4443C}" srcOrd="0" destOrd="0" presId="urn:microsoft.com/office/officeart/2005/8/layout/radial4"/>
    <dgm:cxn modelId="{F313D376-34AE-48CF-8BCC-FB0B38753851}" type="presOf" srcId="{8DE3DA8A-3A28-452E-910C-0EE998EB4445}" destId="{59BE00F9-D736-4E84-B209-F6CC164621E0}" srcOrd="0" destOrd="0" presId="urn:microsoft.com/office/officeart/2005/8/layout/radial4"/>
    <dgm:cxn modelId="{018CB1D7-95B5-4F01-9B33-3F4D5A824642}" type="presOf" srcId="{FC8F57AE-6836-4D8F-A11F-7042351D5540}" destId="{2DD88F3A-3EC1-4872-8921-1C648BF89007}" srcOrd="0" destOrd="0" presId="urn:microsoft.com/office/officeart/2005/8/layout/radial4"/>
    <dgm:cxn modelId="{7840E84C-E768-4518-B7C4-E8BBE16249E9}" type="presOf" srcId="{7B12BCC0-404E-4839-B7D3-9F11723A0CA5}" destId="{46D368C9-A76D-4FEB-B9F1-0AB3DBEBB830}" srcOrd="0" destOrd="0" presId="urn:microsoft.com/office/officeart/2005/8/layout/radial4"/>
    <dgm:cxn modelId="{13D7CDCC-076A-4314-B607-D10DF33CCA35}" srcId="{685EAD0B-0F47-4FDA-AE5B-A91196C3951F}" destId="{568446F7-1638-4486-BF6F-1A434512CDE7}" srcOrd="1" destOrd="0" parTransId="{F0331335-7B1F-464C-BC05-8678A9F0DF54}" sibTransId="{ECCB5D7F-41AF-41DD-95E7-3DDA0711ED46}"/>
    <dgm:cxn modelId="{76B52BFF-4034-4647-8F2D-5D82390F3975}" type="presOf" srcId="{02498AA3-41B9-41A5-8ABE-29AFFB0C4AE5}" destId="{213A0C6F-7E3A-40D6-BC9E-3E41DA367A3B}" srcOrd="0" destOrd="0" presId="urn:microsoft.com/office/officeart/2005/8/layout/radial4"/>
    <dgm:cxn modelId="{DFFB259F-97AD-412D-8F05-BC44488BE684}" srcId="{685EAD0B-0F47-4FDA-AE5B-A91196C3951F}" destId="{27A63583-91F3-4EC4-8E3F-4051FE56A083}" srcOrd="2" destOrd="0" parTransId="{6954423A-6AD2-4222-A364-7F8086C70BC3}" sibTransId="{304C51B7-8173-41D0-BA56-97340815EE47}"/>
    <dgm:cxn modelId="{1F23400F-B318-4234-B61B-F7DE6E215951}" srcId="{7B12BCC0-404E-4839-B7D3-9F11723A0CA5}" destId="{685EAD0B-0F47-4FDA-AE5B-A91196C3951F}" srcOrd="0" destOrd="0" parTransId="{B6E54655-65E6-4748-94A1-F094C2312240}" sibTransId="{25B607D4-BBCE-4C41-84AB-816779BEA010}"/>
    <dgm:cxn modelId="{37676BC2-0663-4924-B979-C64669E4D5FA}" srcId="{685EAD0B-0F47-4FDA-AE5B-A91196C3951F}" destId="{8DE3DA8A-3A28-452E-910C-0EE998EB4445}" srcOrd="4" destOrd="0" parTransId="{FC8F57AE-6836-4D8F-A11F-7042351D5540}" sibTransId="{DE2CCD1E-82C7-46D1-A24F-1817BA72053A}"/>
    <dgm:cxn modelId="{3E6E23FD-DD01-4171-BC18-ABC742E0088E}" type="presOf" srcId="{685EAD0B-0F47-4FDA-AE5B-A91196C3951F}" destId="{67608185-F039-4BE9-9A15-13FB71671C03}" srcOrd="0" destOrd="0" presId="urn:microsoft.com/office/officeart/2005/8/layout/radial4"/>
    <dgm:cxn modelId="{44FA98CB-9E93-4DD1-BBE0-CF116D9B3C25}" type="presParOf" srcId="{46D368C9-A76D-4FEB-B9F1-0AB3DBEBB830}" destId="{67608185-F039-4BE9-9A15-13FB71671C03}" srcOrd="0" destOrd="0" presId="urn:microsoft.com/office/officeart/2005/8/layout/radial4"/>
    <dgm:cxn modelId="{60EE66F4-6D1D-4724-A141-EDF1DE1EB39E}" type="presParOf" srcId="{46D368C9-A76D-4FEB-B9F1-0AB3DBEBB830}" destId="{08FF456E-8ADC-435B-A1EB-40EE38F0E8A6}" srcOrd="1" destOrd="0" presId="urn:microsoft.com/office/officeart/2005/8/layout/radial4"/>
    <dgm:cxn modelId="{26D37BF4-3472-49A7-A0FC-5D11CD5B17AF}" type="presParOf" srcId="{46D368C9-A76D-4FEB-B9F1-0AB3DBEBB830}" destId="{B39BB979-F1BF-49B9-AEA6-1C5E8F49C1B4}" srcOrd="2" destOrd="0" presId="urn:microsoft.com/office/officeart/2005/8/layout/radial4"/>
    <dgm:cxn modelId="{CDC61B9A-A268-42CE-8AFC-A80FEDFD3DC5}" type="presParOf" srcId="{46D368C9-A76D-4FEB-B9F1-0AB3DBEBB830}" destId="{F8CFC3DE-A453-4EAF-AF0A-D89272755243}" srcOrd="3" destOrd="0" presId="urn:microsoft.com/office/officeart/2005/8/layout/radial4"/>
    <dgm:cxn modelId="{AFC51C29-BBF0-4C77-BAEE-6ADB13E04F51}" type="presParOf" srcId="{46D368C9-A76D-4FEB-B9F1-0AB3DBEBB830}" destId="{7F4AE297-281A-4E1F-A61A-03E610363107}" srcOrd="4" destOrd="0" presId="urn:microsoft.com/office/officeart/2005/8/layout/radial4"/>
    <dgm:cxn modelId="{70978F05-A276-4F5B-9D61-F1B100FA7C89}" type="presParOf" srcId="{46D368C9-A76D-4FEB-B9F1-0AB3DBEBB830}" destId="{15BF8CCE-7EE1-4972-A700-E7D9B233B5D5}" srcOrd="5" destOrd="0" presId="urn:microsoft.com/office/officeart/2005/8/layout/radial4"/>
    <dgm:cxn modelId="{BC09AF6A-B1B1-427C-AE98-7B029B6B3D9A}" type="presParOf" srcId="{46D368C9-A76D-4FEB-B9F1-0AB3DBEBB830}" destId="{911FA9E5-E591-45F9-8998-CF37C6B0E7CC}" srcOrd="6" destOrd="0" presId="urn:microsoft.com/office/officeart/2005/8/layout/radial4"/>
    <dgm:cxn modelId="{4B8CE2CF-5DE7-46D1-B9C1-F7C3525969BF}" type="presParOf" srcId="{46D368C9-A76D-4FEB-B9F1-0AB3DBEBB830}" destId="{460CA77C-2BCF-4173-BCE8-71CABED4443C}" srcOrd="7" destOrd="0" presId="urn:microsoft.com/office/officeart/2005/8/layout/radial4"/>
    <dgm:cxn modelId="{15B63C68-2CC1-4749-8116-7D6317E3CF5C}" type="presParOf" srcId="{46D368C9-A76D-4FEB-B9F1-0AB3DBEBB830}" destId="{213A0C6F-7E3A-40D6-BC9E-3E41DA367A3B}" srcOrd="8" destOrd="0" presId="urn:microsoft.com/office/officeart/2005/8/layout/radial4"/>
    <dgm:cxn modelId="{5F66006D-076D-4A38-AFCC-8A6EFCADE787}" type="presParOf" srcId="{46D368C9-A76D-4FEB-B9F1-0AB3DBEBB830}" destId="{2DD88F3A-3EC1-4872-8921-1C648BF89007}" srcOrd="9" destOrd="0" presId="urn:microsoft.com/office/officeart/2005/8/layout/radial4"/>
    <dgm:cxn modelId="{DB6BC737-DFB9-4379-8ADF-502274A3339A}" type="presParOf" srcId="{46D368C9-A76D-4FEB-B9F1-0AB3DBEBB830}" destId="{59BE00F9-D736-4E84-B209-F6CC164621E0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745B68-8848-4D46-A1EB-68C36B629D1F}" type="doc">
      <dgm:prSet loTypeId="urn:microsoft.com/office/officeart/2005/8/layout/hList6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9D76299-F547-4CD1-902F-236CBC15B29A}">
      <dgm:prSet phldrT="[Texte]" custT="1"/>
      <dgm:spPr/>
      <dgm:t>
        <a:bodyPr/>
        <a:lstStyle/>
        <a:p>
          <a:r>
            <a:rPr lang="fr-FR" sz="3600" b="1" dirty="0" smtClean="0"/>
            <a:t>Un accompagnement personnalisé pour chaque territoire</a:t>
          </a:r>
          <a:endParaRPr lang="fr-FR" sz="3600" b="1" dirty="0"/>
        </a:p>
      </dgm:t>
    </dgm:pt>
    <dgm:pt modelId="{9641F631-A572-4F31-9551-6A8219FD7698}" type="parTrans" cxnId="{915837E6-D8EC-4E50-B6E7-5DC8E99F0764}">
      <dgm:prSet/>
      <dgm:spPr/>
      <dgm:t>
        <a:bodyPr/>
        <a:lstStyle/>
        <a:p>
          <a:endParaRPr lang="fr-FR"/>
        </a:p>
      </dgm:t>
    </dgm:pt>
    <dgm:pt modelId="{D6E42A06-20BB-42F2-AC1D-85FA38BC3B42}" type="sibTrans" cxnId="{915837E6-D8EC-4E50-B6E7-5DC8E99F0764}">
      <dgm:prSet/>
      <dgm:spPr/>
      <dgm:t>
        <a:bodyPr/>
        <a:lstStyle/>
        <a:p>
          <a:endParaRPr lang="fr-FR"/>
        </a:p>
      </dgm:t>
    </dgm:pt>
    <dgm:pt modelId="{E5555F1F-8130-442F-8D17-FA2BE4FAD1F4}">
      <dgm:prSet phldrT="[Texte]" custT="1"/>
      <dgm:spPr/>
      <dgm:t>
        <a:bodyPr/>
        <a:lstStyle/>
        <a:p>
          <a:r>
            <a:rPr lang="fr-FR" sz="2400" dirty="0" smtClean="0"/>
            <a:t>Une animation, une méthode pour engager la réflexion et/ou définir le projet</a:t>
          </a:r>
          <a:endParaRPr lang="fr-FR" sz="2400" dirty="0"/>
        </a:p>
      </dgm:t>
    </dgm:pt>
    <dgm:pt modelId="{B2A9E5FA-98BE-4BFB-AB2E-ABDBCE62165B}" type="parTrans" cxnId="{B3B414DA-27DF-4291-AD3F-84ECFED4A61A}">
      <dgm:prSet/>
      <dgm:spPr/>
      <dgm:t>
        <a:bodyPr/>
        <a:lstStyle/>
        <a:p>
          <a:endParaRPr lang="fr-FR"/>
        </a:p>
      </dgm:t>
    </dgm:pt>
    <dgm:pt modelId="{EA355E40-9234-46D0-B048-4EFD2B4800CA}" type="sibTrans" cxnId="{B3B414DA-27DF-4291-AD3F-84ECFED4A61A}">
      <dgm:prSet/>
      <dgm:spPr/>
      <dgm:t>
        <a:bodyPr/>
        <a:lstStyle/>
        <a:p>
          <a:endParaRPr lang="fr-FR"/>
        </a:p>
      </dgm:t>
    </dgm:pt>
    <dgm:pt modelId="{0351C246-8F7B-41E1-9E7D-DF4DA139C0BF}">
      <dgm:prSet phldrT="[Texte]" custT="1"/>
      <dgm:spPr/>
      <dgm:t>
        <a:bodyPr/>
        <a:lstStyle/>
        <a:p>
          <a:r>
            <a:rPr lang="fr-FR" sz="2400" dirty="0" smtClean="0"/>
            <a:t>Des personnes ressources, une ingénierie </a:t>
          </a:r>
          <a:br>
            <a:rPr lang="fr-FR" sz="2400" dirty="0" smtClean="0"/>
          </a:br>
          <a:r>
            <a:rPr lang="fr-FR" sz="2400" dirty="0" smtClean="0"/>
            <a:t>pour accompagner la mise en place de comités de pilotages locaux </a:t>
          </a:r>
          <a:br>
            <a:rPr lang="fr-FR" sz="2400" dirty="0" smtClean="0"/>
          </a:br>
          <a:r>
            <a:rPr lang="fr-FR" sz="2000" dirty="0" smtClean="0"/>
            <a:t>(DSDEN, Conseil Départemental, CAF, etc. …)</a:t>
          </a:r>
          <a:endParaRPr lang="fr-FR" sz="2000" dirty="0"/>
        </a:p>
      </dgm:t>
    </dgm:pt>
    <dgm:pt modelId="{54842E6C-AA33-4CDC-B89F-AEE53B75CFD7}" type="parTrans" cxnId="{55631CB1-90EE-4A0E-A5AA-D5D8A67DBF61}">
      <dgm:prSet/>
      <dgm:spPr/>
      <dgm:t>
        <a:bodyPr/>
        <a:lstStyle/>
        <a:p>
          <a:endParaRPr lang="fr-FR"/>
        </a:p>
      </dgm:t>
    </dgm:pt>
    <dgm:pt modelId="{72ACBBED-A73A-4FE5-9DBB-A1AF1A19C153}" type="sibTrans" cxnId="{55631CB1-90EE-4A0E-A5AA-D5D8A67DBF61}">
      <dgm:prSet/>
      <dgm:spPr/>
      <dgm:t>
        <a:bodyPr/>
        <a:lstStyle/>
        <a:p>
          <a:endParaRPr lang="fr-FR"/>
        </a:p>
      </dgm:t>
    </dgm:pt>
    <dgm:pt modelId="{4F8F4FB6-E992-40DB-BEBF-F9750FE9ADE2}">
      <dgm:prSet phldrT="[Texte]" custT="1"/>
      <dgm:spPr/>
      <dgm:t>
        <a:bodyPr/>
        <a:lstStyle/>
        <a:p>
          <a:endParaRPr lang="fr-FR" sz="2000" dirty="0"/>
        </a:p>
      </dgm:t>
    </dgm:pt>
    <dgm:pt modelId="{4C90981F-EB19-4D8E-A2D2-9829785C4AB8}" type="parTrans" cxnId="{ED211F6B-C279-4D61-8D12-271268FDB31C}">
      <dgm:prSet/>
      <dgm:spPr/>
      <dgm:t>
        <a:bodyPr/>
        <a:lstStyle/>
        <a:p>
          <a:endParaRPr lang="fr-FR"/>
        </a:p>
      </dgm:t>
    </dgm:pt>
    <dgm:pt modelId="{7F623B57-9AE8-4D1E-A225-97BD65A84E0D}" type="sibTrans" cxnId="{ED211F6B-C279-4D61-8D12-271268FDB31C}">
      <dgm:prSet/>
      <dgm:spPr/>
      <dgm:t>
        <a:bodyPr/>
        <a:lstStyle/>
        <a:p>
          <a:endParaRPr lang="fr-FR"/>
        </a:p>
      </dgm:t>
    </dgm:pt>
    <dgm:pt modelId="{5DAD265F-D01E-451B-AA2D-C45588EBDB07}" type="pres">
      <dgm:prSet presAssocID="{FD745B68-8848-4D46-A1EB-68C36B629D1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DB33851-7F5B-4CF3-BC4B-2A82F05A0DD9}" type="pres">
      <dgm:prSet presAssocID="{99D76299-F547-4CD1-902F-236CBC15B29A}" presName="node" presStyleLbl="node1" presStyleIdx="0" presStyleCnt="1" custLinFactNeighborX="-974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C1EBF9E-EA92-44DC-8E64-C839D3F44008}" type="presOf" srcId="{FD745B68-8848-4D46-A1EB-68C36B629D1F}" destId="{5DAD265F-D01E-451B-AA2D-C45588EBDB07}" srcOrd="0" destOrd="0" presId="urn:microsoft.com/office/officeart/2005/8/layout/hList6"/>
    <dgm:cxn modelId="{C12C820B-4805-4588-8D0C-81588934F06E}" type="presOf" srcId="{4F8F4FB6-E992-40DB-BEBF-F9750FE9ADE2}" destId="{0DB33851-7F5B-4CF3-BC4B-2A82F05A0DD9}" srcOrd="0" destOrd="2" presId="urn:microsoft.com/office/officeart/2005/8/layout/hList6"/>
    <dgm:cxn modelId="{915837E6-D8EC-4E50-B6E7-5DC8E99F0764}" srcId="{FD745B68-8848-4D46-A1EB-68C36B629D1F}" destId="{99D76299-F547-4CD1-902F-236CBC15B29A}" srcOrd="0" destOrd="0" parTransId="{9641F631-A572-4F31-9551-6A8219FD7698}" sibTransId="{D6E42A06-20BB-42F2-AC1D-85FA38BC3B42}"/>
    <dgm:cxn modelId="{ED211F6B-C279-4D61-8D12-271268FDB31C}" srcId="{99D76299-F547-4CD1-902F-236CBC15B29A}" destId="{4F8F4FB6-E992-40DB-BEBF-F9750FE9ADE2}" srcOrd="1" destOrd="0" parTransId="{4C90981F-EB19-4D8E-A2D2-9829785C4AB8}" sibTransId="{7F623B57-9AE8-4D1E-A225-97BD65A84E0D}"/>
    <dgm:cxn modelId="{90F08B06-25F3-4F9C-95DD-5EBC30E4A390}" type="presOf" srcId="{E5555F1F-8130-442F-8D17-FA2BE4FAD1F4}" destId="{0DB33851-7F5B-4CF3-BC4B-2A82F05A0DD9}" srcOrd="0" destOrd="1" presId="urn:microsoft.com/office/officeart/2005/8/layout/hList6"/>
    <dgm:cxn modelId="{B3B414DA-27DF-4291-AD3F-84ECFED4A61A}" srcId="{99D76299-F547-4CD1-902F-236CBC15B29A}" destId="{E5555F1F-8130-442F-8D17-FA2BE4FAD1F4}" srcOrd="0" destOrd="0" parTransId="{B2A9E5FA-98BE-4BFB-AB2E-ABDBCE62165B}" sibTransId="{EA355E40-9234-46D0-B048-4EFD2B4800CA}"/>
    <dgm:cxn modelId="{55631CB1-90EE-4A0E-A5AA-D5D8A67DBF61}" srcId="{99D76299-F547-4CD1-902F-236CBC15B29A}" destId="{0351C246-8F7B-41E1-9E7D-DF4DA139C0BF}" srcOrd="2" destOrd="0" parTransId="{54842E6C-AA33-4CDC-B89F-AEE53B75CFD7}" sibTransId="{72ACBBED-A73A-4FE5-9DBB-A1AF1A19C153}"/>
    <dgm:cxn modelId="{50C4F82E-D564-46B0-A516-5476FACA5157}" type="presOf" srcId="{99D76299-F547-4CD1-902F-236CBC15B29A}" destId="{0DB33851-7F5B-4CF3-BC4B-2A82F05A0DD9}" srcOrd="0" destOrd="0" presId="urn:microsoft.com/office/officeart/2005/8/layout/hList6"/>
    <dgm:cxn modelId="{AB38AE69-06EE-4C44-B1D8-362D37CD5EF5}" type="presOf" srcId="{0351C246-8F7B-41E1-9E7D-DF4DA139C0BF}" destId="{0DB33851-7F5B-4CF3-BC4B-2A82F05A0DD9}" srcOrd="0" destOrd="3" presId="urn:microsoft.com/office/officeart/2005/8/layout/hList6"/>
    <dgm:cxn modelId="{B5D84F7D-67FF-4E43-BFEB-72AE7BF4B590}" type="presParOf" srcId="{5DAD265F-D01E-451B-AA2D-C45588EBDB07}" destId="{0DB33851-7F5B-4CF3-BC4B-2A82F05A0DD9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B759-2D50-4E5B-A331-5F94D71C1407}" type="datetimeFigureOut">
              <a:rPr lang="fr-FR" smtClean="0"/>
              <a:t>09/04/2018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4CF2-43F1-44CE-8396-36E4FCDCD0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B759-2D50-4E5B-A331-5F94D71C1407}" type="datetimeFigureOut">
              <a:rPr lang="fr-FR" smtClean="0"/>
              <a:t>09/04/2018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4CF2-43F1-44CE-8396-36E4FCDCD0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B759-2D50-4E5B-A331-5F94D71C1407}" type="datetimeFigureOut">
              <a:rPr lang="fr-FR" smtClean="0"/>
              <a:t>09/04/2018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4CF2-43F1-44CE-8396-36E4FCDCD0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B759-2D50-4E5B-A331-5F94D71C1407}" type="datetimeFigureOut">
              <a:rPr lang="fr-FR" smtClean="0"/>
              <a:t>09/04/2018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4CF2-43F1-44CE-8396-36E4FCDCD0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B759-2D50-4E5B-A331-5F94D71C1407}" type="datetimeFigureOut">
              <a:rPr lang="fr-FR" smtClean="0"/>
              <a:t>09/04/2018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4CF2-43F1-44CE-8396-36E4FCDCD0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B759-2D50-4E5B-A331-5F94D71C1407}" type="datetimeFigureOut">
              <a:rPr lang="fr-FR" smtClean="0"/>
              <a:t>09/04/2018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4CF2-43F1-44CE-8396-36E4FCDCD0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B759-2D50-4E5B-A331-5F94D71C1407}" type="datetimeFigureOut">
              <a:rPr lang="fr-FR" smtClean="0"/>
              <a:t>09/04/2018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4CF2-43F1-44CE-8396-36E4FCDCD0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B759-2D50-4E5B-A331-5F94D71C1407}" type="datetimeFigureOut">
              <a:rPr lang="fr-FR" smtClean="0"/>
              <a:t>09/04/2018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4CF2-43F1-44CE-8396-36E4FCDCD0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B759-2D50-4E5B-A331-5F94D71C1407}" type="datetimeFigureOut">
              <a:rPr lang="fr-FR" smtClean="0"/>
              <a:t>09/04/2018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4CF2-43F1-44CE-8396-36E4FCDCD0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B759-2D50-4E5B-A331-5F94D71C1407}" type="datetimeFigureOut">
              <a:rPr lang="fr-FR" smtClean="0"/>
              <a:t>09/04/2018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4CF2-43F1-44CE-8396-36E4FCDCD0F3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B759-2D50-4E5B-A331-5F94D71C1407}" type="datetimeFigureOut">
              <a:rPr lang="fr-FR" smtClean="0"/>
              <a:t>09/04/2018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F44CF2-43F1-44CE-8396-36E4FCDCD0F3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8F44CF2-43F1-44CE-8396-36E4FCDCD0F3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DAEB759-2D50-4E5B-A331-5F94D71C1407}" type="datetimeFigureOut">
              <a:rPr lang="fr-FR" smtClean="0"/>
              <a:t>09/04/2018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veyron.gouv.fr/analyse-du-territoire-r298.html" TargetMode="External"/><Relationship Id="rId2" Type="http://schemas.openxmlformats.org/officeDocument/2006/relationships/hyperlink" Target="mailto:ddt-sdaasp@aveyron.gouv.fr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aveyron.fr/pages/accompagnement%20des%20territoires/sch&#233;ma%20des%20services%20au%20public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1723" y="3132765"/>
            <a:ext cx="3707635" cy="1798160"/>
          </a:xfrm>
        </p:spPr>
        <p:txBody>
          <a:bodyPr>
            <a:noAutofit/>
          </a:bodyPr>
          <a:lstStyle/>
          <a:p>
            <a:pPr algn="r"/>
            <a:r>
              <a:rPr lang="fr-FR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ritannic Bold" panose="020B0903060703020204" pitchFamily="34" charset="0"/>
                <a:ea typeface="BatangChe" panose="02030609000101010101" pitchFamily="49" charset="-127"/>
              </a:rPr>
              <a:t>Mobiliser </a:t>
            </a:r>
            <a:br>
              <a:rPr lang="fr-FR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ritannic Bold" panose="020B0903060703020204" pitchFamily="34" charset="0"/>
                <a:ea typeface="BatangChe" panose="02030609000101010101" pitchFamily="49" charset="-127"/>
              </a:rPr>
            </a:br>
            <a:r>
              <a:rPr lang="fr-FR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ritannic Bold" panose="020B0903060703020204" pitchFamily="34" charset="0"/>
                <a:ea typeface="BatangChe" panose="02030609000101010101" pitchFamily="49" charset="-127"/>
              </a:rPr>
              <a:t>nos territoires </a:t>
            </a:r>
            <a:br>
              <a:rPr lang="fr-FR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ritannic Bold" panose="020B0903060703020204" pitchFamily="34" charset="0"/>
                <a:ea typeface="BatangChe" panose="02030609000101010101" pitchFamily="49" charset="-127"/>
              </a:rPr>
            </a:br>
            <a:r>
              <a:rPr lang="fr-FR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ritannic Bold" panose="020B0903060703020204" pitchFamily="34" charset="0"/>
                <a:ea typeface="BatangChe" panose="02030609000101010101" pitchFamily="49" charset="-127"/>
              </a:rPr>
              <a:t>au service </a:t>
            </a:r>
            <a:br>
              <a:rPr lang="fr-FR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ritannic Bold" panose="020B0903060703020204" pitchFamily="34" charset="0"/>
                <a:ea typeface="BatangChe" panose="02030609000101010101" pitchFamily="49" charset="-127"/>
              </a:rPr>
            </a:br>
            <a:r>
              <a:rPr lang="fr-FR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ritannic Bold" panose="020B0903060703020204" pitchFamily="34" charset="0"/>
                <a:ea typeface="BatangChe" panose="02030609000101010101" pitchFamily="49" charset="-127"/>
              </a:rPr>
              <a:t>de notre jeunesse</a:t>
            </a:r>
            <a:br>
              <a:rPr lang="fr-FR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ritannic Bold" panose="020B0903060703020204" pitchFamily="34" charset="0"/>
                <a:ea typeface="BatangChe" panose="02030609000101010101" pitchFamily="49" charset="-127"/>
              </a:rPr>
            </a:br>
            <a:r>
              <a:rPr lang="fr-FR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Britannic Bold" panose="020B0903060703020204" pitchFamily="34" charset="0"/>
                <a:ea typeface="BatangChe" panose="02030609000101010101" pitchFamily="49" charset="-127"/>
              </a:rPr>
              <a:t/>
            </a:r>
            <a:br>
              <a:rPr lang="fr-FR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Britannic Bold" panose="020B0903060703020204" pitchFamily="34" charset="0"/>
                <a:ea typeface="BatangChe" panose="02030609000101010101" pitchFamily="49" charset="-127"/>
              </a:rPr>
            </a:br>
            <a:r>
              <a:rPr lang="fr-FR" sz="2000" dirty="0" smtClean="0">
                <a:latin typeface="Britannic Bold" panose="020B0903060703020204" pitchFamily="34" charset="0"/>
                <a:ea typeface="BatangChe" panose="02030609000101010101" pitchFamily="49" charset="-127"/>
              </a:rPr>
              <a:t>Schéma Départemental d’Amélioration de l’Accessibilité des Services au Public (SDAASP)</a:t>
            </a:r>
            <a:endParaRPr lang="fr-FR" sz="4000" dirty="0">
              <a:latin typeface="Britannic Bold" panose="020B0903060703020204" pitchFamily="34" charset="0"/>
              <a:ea typeface="BatangChe" panose="02030609000101010101" pitchFamily="49" charset="-127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22817" y="5373216"/>
            <a:ext cx="3506541" cy="648072"/>
          </a:xfrm>
        </p:spPr>
        <p:txBody>
          <a:bodyPr>
            <a:noAutofit/>
          </a:bodyPr>
          <a:lstStyle/>
          <a:p>
            <a:pPr algn="r"/>
            <a:r>
              <a:rPr lang="fr-FR" sz="1800" dirty="0" smtClean="0">
                <a:solidFill>
                  <a:schemeClr val="bg1">
                    <a:lumMod val="50000"/>
                  </a:schemeClr>
                </a:solidFill>
                <a:latin typeface="Britannic Bold" panose="020B0903060703020204" pitchFamily="34" charset="0"/>
              </a:rPr>
              <a:t>Rencontre du 3 Avril 2018</a:t>
            </a:r>
          </a:p>
          <a:p>
            <a:pPr algn="r"/>
            <a:r>
              <a:rPr lang="fr-FR" sz="1800" dirty="0" smtClean="0">
                <a:solidFill>
                  <a:schemeClr val="bg1">
                    <a:lumMod val="50000"/>
                  </a:schemeClr>
                </a:solidFill>
                <a:latin typeface="Britannic Bold" panose="020B0903060703020204" pitchFamily="34" charset="0"/>
              </a:rPr>
              <a:t>Luc-</a:t>
            </a:r>
            <a:r>
              <a:rPr lang="fr-FR" sz="1800" dirty="0" err="1" smtClean="0">
                <a:solidFill>
                  <a:schemeClr val="bg1">
                    <a:lumMod val="50000"/>
                  </a:schemeClr>
                </a:solidFill>
                <a:latin typeface="Britannic Bold" panose="020B0903060703020204" pitchFamily="34" charset="0"/>
              </a:rPr>
              <a:t>Primaube</a:t>
            </a:r>
            <a:endParaRPr lang="fr-FR" sz="1800" dirty="0">
              <a:solidFill>
                <a:schemeClr val="bg1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  <p:pic>
        <p:nvPicPr>
          <p:cNvPr id="4" name="images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4021723" y="93512"/>
            <a:ext cx="792088" cy="1008112"/>
          </a:xfrm>
          <a:prstGeom prst="rect">
            <a:avLst/>
          </a:prstGeom>
        </p:spPr>
      </p:pic>
      <p:pic>
        <p:nvPicPr>
          <p:cNvPr id="5" name="images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68" y="99556"/>
            <a:ext cx="820394" cy="1008112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371" y="1233127"/>
            <a:ext cx="3392768" cy="559743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93512"/>
            <a:ext cx="778378" cy="10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46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908720"/>
            <a:ext cx="7620000" cy="5472608"/>
          </a:xfrm>
        </p:spPr>
        <p:txBody>
          <a:bodyPr>
            <a:normAutofit/>
          </a:bodyPr>
          <a:lstStyle/>
          <a:p>
            <a:pPr marL="114300" indent="0" algn="r">
              <a:buNone/>
            </a:pPr>
            <a:r>
              <a:rPr lang="fr-FR" sz="33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Communauté de Communes   </a:t>
            </a:r>
            <a:br>
              <a:rPr lang="fr-FR" sz="33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fr-FR" sz="33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Aubrac, </a:t>
            </a:r>
            <a:r>
              <a:rPr lang="fr-FR" sz="33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Carladez</a:t>
            </a:r>
            <a:r>
              <a:rPr lang="fr-FR" sz="33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et </a:t>
            </a:r>
            <a:r>
              <a:rPr lang="fr-FR" sz="33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Viadène</a:t>
            </a:r>
            <a:r>
              <a:rPr lang="fr-FR" sz="32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fr-FR" sz="32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fr-FR" sz="3200" spc="-1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114300" indent="0" algn="r">
              <a:buNone/>
            </a:pPr>
            <a:r>
              <a:rPr lang="fr-FR" sz="2800" b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«</a:t>
            </a:r>
            <a:r>
              <a:rPr lang="fr-FR" sz="2800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Enfance et famille »</a:t>
            </a:r>
            <a:br>
              <a:rPr lang="fr-FR" sz="2800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fr-FR" sz="2400" i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Témoignage</a:t>
            </a:r>
          </a:p>
          <a:p>
            <a:pPr marL="114300" indent="0" algn="r">
              <a:buNone/>
            </a:pPr>
            <a:endParaRPr lang="fr-FR" sz="2000" b="1" i="1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114300" indent="0" algn="r">
              <a:buNone/>
            </a:pPr>
            <a:endParaRPr lang="fr-FR" sz="2000" b="1" i="1" spc="-1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114300" indent="0" algn="r">
              <a:buNone/>
            </a:pPr>
            <a:endParaRPr lang="fr-FR" sz="2000" b="1" i="1" spc="-1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114300" indent="0" algn="r">
              <a:buNone/>
            </a:pPr>
            <a:endParaRPr lang="fr-FR" sz="2000" b="1" i="1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114300" indent="0" algn="r">
              <a:buNone/>
            </a:pPr>
            <a:endParaRPr lang="fr-FR" sz="2000" b="1" i="1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114300" indent="0" algn="r">
              <a:buNone/>
            </a:pPr>
            <a:r>
              <a:rPr lang="fr-FR" sz="2000" b="1" i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Annie CAZARD,</a:t>
            </a:r>
            <a:r>
              <a:rPr lang="fr-FR" sz="2000" i="1" dirty="0"/>
              <a:t> </a:t>
            </a:r>
            <a:r>
              <a:rPr lang="fr-FR" sz="2000" i="1" dirty="0" smtClean="0"/>
              <a:t/>
            </a:r>
            <a:br>
              <a:rPr lang="fr-FR" sz="2000" i="1" dirty="0" smtClean="0"/>
            </a:br>
            <a:r>
              <a:rPr lang="fr-FR" sz="2000" i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</a:t>
            </a:r>
            <a:r>
              <a:rPr lang="fr-FR" sz="2000" i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résidente de la Communauté de communes Aubrac, </a:t>
            </a:r>
            <a:r>
              <a:rPr lang="fr-FR" sz="2000" i="1" spc="-1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Carladez</a:t>
            </a:r>
            <a:r>
              <a:rPr lang="fr-FR" sz="2000" i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et </a:t>
            </a:r>
            <a:r>
              <a:rPr lang="fr-FR" sz="2000" i="1" spc="-1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Viadène</a:t>
            </a:r>
            <a:r>
              <a:rPr lang="fr-FR" sz="2000" i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fr-FR" sz="2000" i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fr-FR" sz="2000" i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et Conseillère départementale</a:t>
            </a:r>
          </a:p>
          <a:p>
            <a:pPr marL="114300" indent="0" algn="r">
              <a:buNone/>
            </a:pPr>
            <a:endParaRPr lang="fr-FR" sz="2400" i="1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41639"/>
            <a:ext cx="4572001" cy="140676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 rot="5400000">
            <a:off x="5830235" y="2962853"/>
            <a:ext cx="59584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Mobiliser </a:t>
            </a:r>
            <a:r>
              <a:rPr lang="fr-FR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nos territoires au service de </a:t>
            </a:r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notre jeunesse</a:t>
            </a:r>
            <a:b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</a:br>
            <a:r>
              <a:rPr lang="fr-FR" sz="1200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Schéma </a:t>
            </a:r>
            <a:r>
              <a:rPr lang="fr-FR" sz="1200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Départemental d’Amélioration de l’Accessibilité des Services au Public (SDAASP)</a:t>
            </a:r>
            <a:endParaRPr lang="fr-FR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31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5949280"/>
            <a:ext cx="7543800" cy="1224135"/>
          </a:xfrm>
        </p:spPr>
        <p:txBody>
          <a:bodyPr/>
          <a:lstStyle/>
          <a:p>
            <a:r>
              <a:rPr lang="fr-FR" sz="4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4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4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4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4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4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4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4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00" dirty="0" smtClean="0"/>
              <a:t>La </a:t>
            </a:r>
            <a:r>
              <a:rPr lang="fr-FR" sz="2400" dirty="0"/>
              <a:t>création d’une commission </a:t>
            </a:r>
            <a:r>
              <a:rPr lang="fr-FR" sz="2400" dirty="0" smtClean="0"/>
              <a:t>spécifique «</a:t>
            </a:r>
            <a:r>
              <a:rPr lang="fr-FR" sz="2400" dirty="0"/>
              <a:t> Enfance et famille »</a:t>
            </a:r>
            <a:br>
              <a:rPr lang="fr-FR" sz="2400" dirty="0"/>
            </a:b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 smtClean="0"/>
              <a:t>De </a:t>
            </a:r>
            <a:r>
              <a:rPr lang="fr-FR" sz="2400" dirty="0"/>
              <a:t>nouveaux </a:t>
            </a:r>
            <a:r>
              <a:rPr lang="fr-FR" sz="2400" dirty="0" smtClean="0"/>
              <a:t>sujets pour </a:t>
            </a:r>
            <a:r>
              <a:rPr lang="fr-FR" sz="2400" dirty="0"/>
              <a:t>l’intercommunalité</a:t>
            </a:r>
            <a:br>
              <a:rPr lang="fr-FR" sz="2400" dirty="0"/>
            </a:br>
            <a:r>
              <a:rPr lang="fr-FR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4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4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fr-FR" sz="4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227155"/>
            <a:ext cx="51845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Ce qu’il faut retenir …</a:t>
            </a:r>
            <a:br>
              <a:rPr lang="fr-FR" sz="2800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fr-FR" sz="2800" b="1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484785"/>
            <a:ext cx="4950551" cy="152324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rot="5400000">
            <a:off x="5830235" y="2962853"/>
            <a:ext cx="59584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Mobiliser </a:t>
            </a:r>
            <a:r>
              <a:rPr lang="fr-FR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nos territoires au service de </a:t>
            </a:r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notre jeunesse</a:t>
            </a:r>
            <a:b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</a:br>
            <a:r>
              <a:rPr lang="fr-FR" sz="1200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Schéma </a:t>
            </a:r>
            <a:r>
              <a:rPr lang="fr-FR" sz="1200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Départemental d’Amélioration de l’Accessibilité des Services au Public (SDAASP)</a:t>
            </a:r>
            <a:endParaRPr lang="fr-FR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95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2852936"/>
            <a:ext cx="7543800" cy="2304255"/>
          </a:xfrm>
        </p:spPr>
        <p:txBody>
          <a:bodyPr/>
          <a:lstStyle/>
          <a:p>
            <a:pPr algn="ctr"/>
            <a:r>
              <a:rPr lang="fr-FR" sz="3600" b="1" dirty="0" smtClean="0"/>
              <a:t>Ce qu’il faut retenir … en synthèse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4400" dirty="0"/>
              <a:t/>
            </a:r>
            <a:br>
              <a:rPr lang="fr-FR" sz="4400" dirty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/>
              <a:t/>
            </a:r>
            <a:br>
              <a:rPr lang="fr-FR" sz="3200" dirty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400" dirty="0" smtClean="0"/>
              <a:t/>
            </a:r>
            <a:br>
              <a:rPr lang="fr-FR" sz="4400" dirty="0" smtClean="0"/>
            </a:br>
            <a:endParaRPr lang="fr-FR" sz="4400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667875715"/>
              </p:ext>
            </p:extLst>
          </p:nvPr>
        </p:nvGraphicFramePr>
        <p:xfrm>
          <a:off x="323528" y="404664"/>
          <a:ext cx="763284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933056"/>
            <a:ext cx="2108807" cy="10801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5"/>
          <p:cNvSpPr/>
          <p:nvPr/>
        </p:nvSpPr>
        <p:spPr>
          <a:xfrm>
            <a:off x="1423120" y="5429949"/>
            <a:ext cx="567366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b="1" i="1" dirty="0" smtClean="0"/>
              <a:t>Un meilleur service au bénéfice des enfants</a:t>
            </a:r>
          </a:p>
          <a:p>
            <a:pPr algn="ctr"/>
            <a:r>
              <a:rPr lang="fr-FR" sz="2400" b="1" i="1" dirty="0"/>
              <a:t>e</a:t>
            </a:r>
            <a:r>
              <a:rPr lang="fr-FR" sz="2400" b="1" i="1" dirty="0" smtClean="0"/>
              <a:t>t de l’attractivité des territoires</a:t>
            </a:r>
            <a:endParaRPr lang="fr-FR" sz="2400" b="1" i="1" dirty="0"/>
          </a:p>
        </p:txBody>
      </p:sp>
      <p:sp>
        <p:nvSpPr>
          <p:cNvPr id="7" name="Rectangle 6"/>
          <p:cNvSpPr/>
          <p:nvPr/>
        </p:nvSpPr>
        <p:spPr>
          <a:xfrm rot="5400000">
            <a:off x="5830235" y="2962853"/>
            <a:ext cx="59584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Mobiliser </a:t>
            </a:r>
            <a:r>
              <a:rPr lang="fr-FR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nos territoires au service de </a:t>
            </a:r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notre jeunesse</a:t>
            </a:r>
            <a:b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</a:br>
            <a:r>
              <a:rPr lang="fr-FR" sz="1200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Schéma </a:t>
            </a:r>
            <a:r>
              <a:rPr lang="fr-FR" sz="1200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Départemental d’Amélioration de l’Accessibilité des Services au Public (SDAASP)</a:t>
            </a:r>
            <a:endParaRPr lang="fr-FR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98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543800" cy="2448272"/>
          </a:xfrm>
        </p:spPr>
        <p:txBody>
          <a:bodyPr/>
          <a:lstStyle/>
          <a:p>
            <a:r>
              <a:rPr lang="fr-FR" sz="3600" b="1" dirty="0" smtClean="0"/>
              <a:t>Ce que l’on vous propose…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b="1" dirty="0" smtClean="0"/>
              <a:t/>
            </a:r>
            <a:br>
              <a:rPr lang="fr-FR" sz="3600" b="1" dirty="0" smtClean="0"/>
            </a:br>
            <a:r>
              <a:rPr lang="fr-FR" sz="3600" b="1" dirty="0" smtClean="0"/>
              <a:t/>
            </a:r>
            <a:br>
              <a:rPr lang="fr-FR" sz="3600" b="1" dirty="0" smtClean="0"/>
            </a:br>
            <a:endParaRPr lang="fr-FR" sz="3600" b="1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518612643"/>
              </p:ext>
            </p:extLst>
          </p:nvPr>
        </p:nvGraphicFramePr>
        <p:xfrm>
          <a:off x="614580" y="908720"/>
          <a:ext cx="7701835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 rot="5400000">
            <a:off x="5830235" y="2962853"/>
            <a:ext cx="59584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Mobiliser </a:t>
            </a:r>
            <a:r>
              <a:rPr lang="fr-FR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nos territoires au service de </a:t>
            </a:r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notre jeunesse</a:t>
            </a:r>
            <a:b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</a:br>
            <a:r>
              <a:rPr lang="fr-FR" sz="1200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Schéma </a:t>
            </a:r>
            <a:r>
              <a:rPr lang="fr-FR" sz="1200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Départemental d’Amélioration de l’Accessibilité des Services au Public (SDAASP)</a:t>
            </a:r>
            <a:endParaRPr lang="fr-FR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0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4005064"/>
            <a:ext cx="7543800" cy="2160240"/>
          </a:xfrm>
        </p:spPr>
        <p:txBody>
          <a:bodyPr/>
          <a:lstStyle/>
          <a:p>
            <a:r>
              <a:rPr lang="fr-FR" sz="3600" b="1" dirty="0" smtClean="0"/>
              <a:t/>
            </a:r>
            <a:br>
              <a:rPr lang="fr-FR" sz="3600" b="1" dirty="0" smtClean="0"/>
            </a:br>
            <a:r>
              <a:rPr lang="fr-FR" sz="3600" b="1" dirty="0"/>
              <a:t/>
            </a:r>
            <a:br>
              <a:rPr lang="fr-FR" sz="3600" b="1" dirty="0"/>
            </a:br>
            <a:r>
              <a:rPr lang="fr-FR" sz="3600" b="1" dirty="0" smtClean="0"/>
              <a:t>Vous souhaitez engager une telle démarche ?</a:t>
            </a:r>
            <a:br>
              <a:rPr lang="fr-FR" sz="3600" b="1" dirty="0" smtClean="0"/>
            </a:br>
            <a:r>
              <a:rPr lang="fr-FR" sz="3600" b="1" dirty="0" smtClean="0"/>
              <a:t/>
            </a:r>
            <a:br>
              <a:rPr lang="fr-FR" sz="3600" b="1" dirty="0" smtClean="0"/>
            </a:br>
            <a:r>
              <a:rPr lang="fr-FR" sz="3600" dirty="0" smtClean="0"/>
              <a:t>Sollicitez le comité technique SDAASP : </a:t>
            </a:r>
            <a:br>
              <a:rPr lang="fr-FR" sz="3600" dirty="0" smtClean="0"/>
            </a:br>
            <a:r>
              <a:rPr lang="fr-FR" sz="3600" dirty="0" smtClean="0">
                <a:hlinkClick r:id="rId2"/>
              </a:rPr>
              <a:t>ddt-sdaasp@aveyron.gouv.fr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05.65.75.82.46</a:t>
            </a:r>
            <a:br>
              <a:rPr lang="fr-FR" sz="3600" dirty="0" smtClean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2000" dirty="0" smtClean="0"/>
              <a:t>Retrouvez cette présentation sur les sites internet des services de l’Etat </a:t>
            </a:r>
            <a:br>
              <a:rPr lang="fr-FR" sz="2000" dirty="0" smtClean="0"/>
            </a:br>
            <a:r>
              <a:rPr lang="fr-FR" sz="2000" dirty="0" smtClean="0"/>
              <a:t>et du Département : </a:t>
            </a:r>
            <a:r>
              <a:rPr lang="fr-FR" sz="2000" dirty="0" smtClean="0">
                <a:hlinkClick r:id="rId3"/>
              </a:rPr>
              <a:t>aveyron.gouv.fr</a:t>
            </a:r>
            <a:r>
              <a:rPr lang="fr-FR" sz="2000" dirty="0" smtClean="0"/>
              <a:t> et </a:t>
            </a:r>
            <a:r>
              <a:rPr lang="fr-FR" sz="2000" dirty="0" smtClean="0">
                <a:hlinkClick r:id="rId4"/>
              </a:rPr>
              <a:t>aveyron.fr</a:t>
            </a:r>
            <a:r>
              <a:rPr lang="fr-FR" sz="2000" dirty="0" smtClean="0"/>
              <a:t> </a:t>
            </a:r>
            <a:endParaRPr lang="fr-FR" sz="2000" dirty="0"/>
          </a:p>
        </p:txBody>
      </p:sp>
      <p:sp>
        <p:nvSpPr>
          <p:cNvPr id="3" name="Rectangle 2"/>
          <p:cNvSpPr/>
          <p:nvPr/>
        </p:nvSpPr>
        <p:spPr>
          <a:xfrm rot="5400000">
            <a:off x="5830235" y="2962853"/>
            <a:ext cx="59584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Mobiliser </a:t>
            </a:r>
            <a:r>
              <a:rPr lang="fr-FR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nos territoires au service de </a:t>
            </a:r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notre jeunesse</a:t>
            </a:r>
            <a:b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</a:br>
            <a:r>
              <a:rPr lang="fr-FR" sz="1200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Schéma </a:t>
            </a:r>
            <a:r>
              <a:rPr lang="fr-FR" sz="1200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Départemental d’Amélioration de l’Accessibilité des Services au Public (SDAASP)</a:t>
            </a:r>
            <a:endParaRPr lang="fr-FR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85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260648"/>
            <a:ext cx="3267347" cy="244827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2702220"/>
            <a:ext cx="7543800" cy="2304255"/>
          </a:xfrm>
        </p:spPr>
        <p:txBody>
          <a:bodyPr/>
          <a:lstStyle/>
          <a:p>
            <a:pPr algn="ctr"/>
            <a:r>
              <a:rPr lang="fr-FR" sz="3200" dirty="0" smtClean="0"/>
              <a:t>De quoi parle-t-on ?</a:t>
            </a:r>
            <a:br>
              <a:rPr lang="fr-FR" sz="3200" dirty="0" smtClean="0"/>
            </a:br>
            <a:endParaRPr lang="fr-FR" sz="4400" dirty="0"/>
          </a:p>
        </p:txBody>
      </p:sp>
      <p:sp>
        <p:nvSpPr>
          <p:cNvPr id="3" name="Rectangle 2"/>
          <p:cNvSpPr/>
          <p:nvPr/>
        </p:nvSpPr>
        <p:spPr>
          <a:xfrm rot="5400000">
            <a:off x="5830235" y="2962853"/>
            <a:ext cx="59584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Mobiliser </a:t>
            </a:r>
            <a:r>
              <a:rPr lang="fr-FR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nos territoires au service de </a:t>
            </a:r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notre jeunesse</a:t>
            </a:r>
            <a:b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</a:br>
            <a:r>
              <a:rPr lang="fr-FR" sz="1200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Schéma </a:t>
            </a:r>
            <a:r>
              <a:rPr lang="fr-FR" sz="1200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Départemental d’Amélioration de l’Accessibilité des Services au Public (SDAASP)</a:t>
            </a:r>
            <a:endParaRPr lang="fr-FR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194191" y="4365104"/>
            <a:ext cx="2234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Vidéo 1 : </a:t>
            </a:r>
            <a:r>
              <a:rPr lang="fr-FR" dirty="0" err="1" smtClean="0"/>
              <a:t>Draw</a:t>
            </a:r>
            <a:r>
              <a:rPr lang="fr-FR" dirty="0" smtClean="0"/>
              <a:t> </a:t>
            </a:r>
            <a:r>
              <a:rPr lang="fr-FR" dirty="0" err="1" smtClean="0"/>
              <a:t>my</a:t>
            </a:r>
            <a:r>
              <a:rPr lang="fr-FR" dirty="0" smtClean="0"/>
              <a:t> life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098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1844824"/>
            <a:ext cx="7543800" cy="3672408"/>
          </a:xfrm>
        </p:spPr>
        <p:txBody>
          <a:bodyPr/>
          <a:lstStyle/>
          <a:p>
            <a:pPr algn="r"/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b="1" dirty="0" smtClean="0"/>
              <a:t>Monsieur Jean-François GALLIARD, </a:t>
            </a:r>
            <a:br>
              <a:rPr lang="fr-FR" sz="3200" b="1" dirty="0" smtClean="0"/>
            </a:br>
            <a:r>
              <a:rPr lang="fr-FR" sz="3200" dirty="0" smtClean="0"/>
              <a:t>Président du Conseil Départemental</a:t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b="1" dirty="0" smtClean="0"/>
              <a:t>Madame </a:t>
            </a:r>
            <a:r>
              <a:rPr lang="fr-FR" sz="3200" b="1" dirty="0"/>
              <a:t>Catherine de La ROBERTIE, 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dirty="0"/>
              <a:t>Préfète de </a:t>
            </a:r>
            <a:r>
              <a:rPr lang="fr-FR" sz="3200" dirty="0" smtClean="0"/>
              <a:t>l’Aveyron</a:t>
            </a:r>
            <a:br>
              <a:rPr lang="fr-FR" sz="3200" dirty="0" smtClean="0"/>
            </a:br>
            <a:r>
              <a:rPr lang="fr-FR" sz="3200" dirty="0"/>
              <a:t/>
            </a:r>
            <a:br>
              <a:rPr lang="fr-FR" sz="3200" dirty="0"/>
            </a:br>
            <a:r>
              <a:rPr lang="fr-FR" sz="3200" b="1" dirty="0"/>
              <a:t>Monsieur Gilbert CAMBE, </a:t>
            </a:r>
            <a:br>
              <a:rPr lang="fr-FR" sz="3200" b="1" dirty="0"/>
            </a:br>
            <a:r>
              <a:rPr lang="fr-FR" sz="3200" dirty="0"/>
              <a:t>Directeur Académique des Services de l’Education Nationale</a:t>
            </a:r>
          </a:p>
        </p:txBody>
      </p:sp>
      <p:sp>
        <p:nvSpPr>
          <p:cNvPr id="3" name="Rectangle 2"/>
          <p:cNvSpPr/>
          <p:nvPr/>
        </p:nvSpPr>
        <p:spPr>
          <a:xfrm rot="5400000">
            <a:off x="5830235" y="2962853"/>
            <a:ext cx="59584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Mobiliser </a:t>
            </a:r>
            <a:r>
              <a:rPr lang="fr-FR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nos territoires au service de </a:t>
            </a:r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notre jeunesse</a:t>
            </a:r>
            <a:b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</a:br>
            <a:r>
              <a:rPr lang="fr-FR" sz="1200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Schéma </a:t>
            </a:r>
            <a:r>
              <a:rPr lang="fr-FR" sz="1200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Départemental d’Amélioration de l’Accessibilité des Services au Public (SDAASP)</a:t>
            </a:r>
            <a:endParaRPr lang="fr-FR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41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05673" y="4730086"/>
            <a:ext cx="7327776" cy="2304255"/>
          </a:xfrm>
        </p:spPr>
        <p:txBody>
          <a:bodyPr/>
          <a:lstStyle/>
          <a:p>
            <a:pPr algn="r"/>
            <a:r>
              <a:rPr lang="fr-FR" sz="3200" dirty="0"/>
              <a:t>Communauté de Communes du Pays </a:t>
            </a:r>
            <a:r>
              <a:rPr lang="fr-FR" sz="3200" dirty="0" err="1"/>
              <a:t>Ségali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2800" b="1" dirty="0" smtClean="0"/>
              <a:t>«</a:t>
            </a:r>
            <a:r>
              <a:rPr lang="fr-FR" sz="2800" b="1" dirty="0"/>
              <a:t> Un meilleur service par l’alimentation »</a:t>
            </a:r>
            <a:br>
              <a:rPr lang="fr-FR" sz="2800" b="1" dirty="0"/>
            </a:br>
            <a:r>
              <a:rPr lang="fr-FR" sz="2400" i="1" dirty="0"/>
              <a:t>Vidéo et témoignages</a:t>
            </a:r>
            <a:br>
              <a:rPr lang="fr-FR" sz="2400" i="1" dirty="0"/>
            </a:br>
            <a:r>
              <a:rPr lang="fr-FR" sz="2400" i="1" dirty="0" smtClean="0"/>
              <a:t/>
            </a:r>
            <a:br>
              <a:rPr lang="fr-FR" sz="2400" i="1" dirty="0" smtClean="0"/>
            </a:br>
            <a:r>
              <a:rPr lang="fr-FR" sz="2400" i="1" dirty="0" smtClean="0"/>
              <a:t/>
            </a:r>
            <a:br>
              <a:rPr lang="fr-FR" sz="2400" i="1" dirty="0" smtClean="0"/>
            </a:br>
            <a:r>
              <a:rPr lang="fr-FR" sz="2400" i="1" dirty="0"/>
              <a:t/>
            </a:r>
            <a:br>
              <a:rPr lang="fr-FR" sz="2400" i="1" dirty="0"/>
            </a:br>
            <a:r>
              <a:rPr lang="fr-FR" sz="2400" i="1" dirty="0"/>
              <a:t/>
            </a:r>
            <a:br>
              <a:rPr lang="fr-FR" sz="2400" i="1" dirty="0"/>
            </a:br>
            <a:r>
              <a:rPr lang="fr-FR" sz="2400" i="1" dirty="0"/>
              <a:t/>
            </a:r>
            <a:br>
              <a:rPr lang="fr-FR" sz="2400" i="1" dirty="0"/>
            </a:br>
            <a:r>
              <a:rPr lang="fr-FR" sz="2400" i="1" dirty="0"/>
              <a:t/>
            </a:r>
            <a:br>
              <a:rPr lang="fr-FR" sz="2400" i="1" dirty="0"/>
            </a:br>
            <a:r>
              <a:rPr lang="fr-FR" sz="2000" b="1" i="1" dirty="0"/>
              <a:t>Michel ARTUS</a:t>
            </a:r>
            <a:r>
              <a:rPr lang="fr-FR" sz="2000" i="1" dirty="0"/>
              <a:t>, </a:t>
            </a:r>
            <a:r>
              <a:rPr lang="fr-FR" sz="2000" i="1" dirty="0" smtClean="0"/>
              <a:t/>
            </a:r>
            <a:br>
              <a:rPr lang="fr-FR" sz="2000" i="1" dirty="0" smtClean="0"/>
            </a:br>
            <a:r>
              <a:rPr lang="fr-FR" sz="2000" i="1" dirty="0" smtClean="0"/>
              <a:t>			Maire </a:t>
            </a:r>
            <a:r>
              <a:rPr lang="fr-FR" sz="2000" i="1" dirty="0"/>
              <a:t>de </a:t>
            </a:r>
            <a:r>
              <a:rPr lang="fr-FR" sz="2000" i="1" dirty="0" err="1"/>
              <a:t>Moyrazès</a:t>
            </a:r>
            <a:r>
              <a:rPr lang="fr-FR" sz="2000" i="1" dirty="0"/>
              <a:t> et </a:t>
            </a:r>
            <a:r>
              <a:rPr lang="fr-FR" sz="2000" i="1" dirty="0" smtClean="0"/>
              <a:t>Vice-président</a:t>
            </a:r>
            <a:br>
              <a:rPr lang="fr-FR" sz="2000" i="1" dirty="0" smtClean="0"/>
            </a:br>
            <a:r>
              <a:rPr lang="fr-FR" sz="2000" i="1" dirty="0"/>
              <a:t>de la </a:t>
            </a:r>
            <a:r>
              <a:rPr lang="fr-FR" sz="2000" i="1" dirty="0" smtClean="0"/>
              <a:t>Communauté </a:t>
            </a:r>
            <a:r>
              <a:rPr lang="fr-FR" sz="2000" i="1" dirty="0"/>
              <a:t>de </a:t>
            </a:r>
            <a:r>
              <a:rPr lang="fr-FR" sz="2000" i="1" dirty="0" smtClean="0"/>
              <a:t>communes </a:t>
            </a:r>
            <a:r>
              <a:rPr lang="fr-FR" sz="2000" i="1" dirty="0"/>
              <a:t>du Pays </a:t>
            </a:r>
            <a:r>
              <a:rPr lang="fr-FR" sz="2000" i="1" dirty="0" err="1" smtClean="0"/>
              <a:t>Ségali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i="1" dirty="0" smtClean="0"/>
              <a:t> </a:t>
            </a:r>
            <a:br>
              <a:rPr lang="fr-FR" sz="2000" i="1" dirty="0" smtClean="0"/>
            </a:b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/>
              <a:t/>
            </a:r>
            <a:br>
              <a:rPr lang="fr-FR" sz="2000" dirty="0"/>
            </a:br>
            <a:endParaRPr lang="fr-FR" sz="20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86" y="2276872"/>
            <a:ext cx="4472875" cy="245321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/>
          <p:cNvSpPr/>
          <p:nvPr/>
        </p:nvSpPr>
        <p:spPr>
          <a:xfrm rot="5400000">
            <a:off x="5830235" y="2962853"/>
            <a:ext cx="59584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Mobiliser </a:t>
            </a:r>
            <a:r>
              <a:rPr lang="fr-FR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nos territoires au service de </a:t>
            </a:r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notre jeunesse</a:t>
            </a:r>
            <a:b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</a:br>
            <a:r>
              <a:rPr lang="fr-FR" sz="1200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Schéma </a:t>
            </a:r>
            <a:r>
              <a:rPr lang="fr-FR" sz="1200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Départemental d’Amélioration de l’Accessibilité des Services au Public (SDAASP)</a:t>
            </a:r>
            <a:endParaRPr lang="fr-FR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9512" y="6219056"/>
            <a:ext cx="4579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Vidéo 2 : Un meilleur service par l’alimentation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993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66450" y="6324810"/>
            <a:ext cx="7543800" cy="1224135"/>
          </a:xfrm>
        </p:spPr>
        <p:txBody>
          <a:bodyPr/>
          <a:lstStyle/>
          <a:p>
            <a:r>
              <a:rPr lang="fr-FR" sz="2400" dirty="0" smtClean="0"/>
              <a:t>Un </a:t>
            </a:r>
            <a:r>
              <a:rPr lang="fr-FR" sz="2400" dirty="0"/>
              <a:t>meilleur service « cantine » offert aux enfants 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	</a:t>
            </a:r>
            <a:r>
              <a:rPr lang="fr-FR" sz="1800" dirty="0" smtClean="0"/>
              <a:t>Approvisionnement </a:t>
            </a:r>
            <a:r>
              <a:rPr lang="fr-FR" sz="1800" dirty="0"/>
              <a:t>local et travail sur la qualité des repas et la lutte contre </a:t>
            </a:r>
            <a:r>
              <a:rPr lang="fr-FR" sz="1800" dirty="0" smtClean="0"/>
              <a:t>	le gaspillage</a:t>
            </a:r>
            <a:r>
              <a:rPr lang="fr-FR" sz="1800" dirty="0"/>
              <a:t/>
            </a:r>
            <a:br>
              <a:rPr lang="fr-FR" sz="1800" dirty="0"/>
            </a:b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00" dirty="0"/>
              <a:t>Travailler à une échelle intercommunale 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	</a:t>
            </a:r>
            <a:r>
              <a:rPr lang="fr-FR" sz="1800" dirty="0" smtClean="0"/>
              <a:t>Réflexion </a:t>
            </a:r>
            <a:r>
              <a:rPr lang="fr-FR" sz="1800" dirty="0"/>
              <a:t>multi-acteurs et gestion </a:t>
            </a:r>
            <a:r>
              <a:rPr lang="fr-FR" sz="1800" dirty="0" smtClean="0"/>
              <a:t>collaborative</a:t>
            </a:r>
            <a: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00" dirty="0" smtClean="0"/>
              <a:t>Réflexion </a:t>
            </a:r>
            <a:r>
              <a:rPr lang="fr-FR" sz="2400" dirty="0"/>
              <a:t>élargie au nouveau périmètre </a:t>
            </a:r>
            <a:r>
              <a:rPr lang="fr-FR" sz="2400" dirty="0" smtClean="0"/>
              <a:t>intercommunal</a:t>
            </a:r>
            <a:r>
              <a:rPr lang="fr-FR" sz="1800" dirty="0"/>
              <a:t/>
            </a:r>
            <a:br>
              <a:rPr lang="fr-FR" sz="1800" dirty="0"/>
            </a:b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fr-FR" sz="4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227155"/>
            <a:ext cx="51845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Ce qu’il faut retenir …</a:t>
            </a:r>
            <a:br>
              <a:rPr lang="fr-FR" sz="2800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fr-FR" sz="2800" b="1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499992" y="3717032"/>
            <a:ext cx="3672408" cy="1224136"/>
          </a:xfrm>
          <a:prstGeom prst="wedgeRoundRectCallout">
            <a:avLst>
              <a:gd name="adj1" fmla="val -35800"/>
              <a:gd name="adj2" fmla="val 8246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« Préserver ce qui fonctionne, </a:t>
            </a:r>
            <a:r>
              <a:rPr lang="fr-FR" sz="2000" b="1" dirty="0" smtClean="0"/>
              <a:t/>
            </a:r>
            <a:br>
              <a:rPr lang="fr-FR" sz="2000" b="1" dirty="0" smtClean="0"/>
            </a:br>
            <a:r>
              <a:rPr lang="fr-FR" sz="2000" b="1" dirty="0" smtClean="0"/>
              <a:t>améliorer </a:t>
            </a:r>
            <a:r>
              <a:rPr lang="fr-FR" sz="2000" b="1" dirty="0"/>
              <a:t>ce qui peut l’être </a:t>
            </a:r>
            <a:r>
              <a:rPr lang="fr-FR" sz="2000" b="1" dirty="0" smtClean="0"/>
              <a:t/>
            </a:r>
            <a:br>
              <a:rPr lang="fr-FR" sz="2000" b="1" dirty="0" smtClean="0"/>
            </a:br>
            <a:r>
              <a:rPr lang="fr-FR" sz="2000" b="1" dirty="0" smtClean="0"/>
              <a:t>et </a:t>
            </a:r>
            <a:r>
              <a:rPr lang="fr-FR" sz="2000" b="1" dirty="0"/>
              <a:t>travailler ensemble »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282513"/>
            <a:ext cx="3816424" cy="20931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5"/>
          <p:cNvSpPr/>
          <p:nvPr/>
        </p:nvSpPr>
        <p:spPr>
          <a:xfrm rot="5400000">
            <a:off x="5830235" y="2962853"/>
            <a:ext cx="59584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Mobiliser </a:t>
            </a:r>
            <a:r>
              <a:rPr lang="fr-FR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nos territoires au service de </a:t>
            </a:r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notre jeunesse</a:t>
            </a:r>
            <a:b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</a:br>
            <a:r>
              <a:rPr lang="fr-FR" sz="1200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Schéma </a:t>
            </a:r>
            <a:r>
              <a:rPr lang="fr-FR" sz="1200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Départemental d’Amélioration de l’Accessibilité des Services au Public (SDAASP)</a:t>
            </a:r>
            <a:endParaRPr lang="fr-FR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40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018" y="476672"/>
            <a:ext cx="7704856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32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Communauté de Communes </a:t>
            </a:r>
            <a:r>
              <a:rPr lang="fr-FR" sz="32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fr-FR" sz="32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fr-FR" sz="32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Decazeville </a:t>
            </a:r>
            <a:r>
              <a:rPr lang="fr-FR" sz="32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Communauté </a:t>
            </a:r>
            <a:r>
              <a:rPr lang="fr-F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/>
            </a:r>
            <a:br>
              <a:rPr lang="fr-F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</a:br>
            <a:endParaRPr lang="fr-FR" sz="4000" dirty="0" smtClean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algn="r"/>
            <a:r>
              <a:rPr lang="fr-FR" sz="2800" b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«</a:t>
            </a:r>
            <a:r>
              <a:rPr lang="fr-FR" sz="2800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Dispositif de réussite éducative »</a:t>
            </a:r>
            <a:br>
              <a:rPr lang="fr-FR" sz="2800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fr-FR" sz="2400" i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Témoignages</a:t>
            </a:r>
            <a:endParaRPr lang="fr-FR" sz="2400" i="1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r"/>
            <a:endParaRPr lang="fr-FR" sz="2800" i="1" dirty="0" smtClean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algn="r"/>
            <a:endParaRPr lang="fr-FR" sz="2800" i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algn="r"/>
            <a:endParaRPr lang="fr-FR" sz="2800" i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algn="r"/>
            <a:r>
              <a:rPr lang="fr-FR" sz="2000" b="1" i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Christophe VEYRI</a:t>
            </a:r>
            <a:r>
              <a:rPr lang="fr-FR" sz="2000" i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fr-FR" sz="2000" i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fr-FR" sz="2000" i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fr-FR" sz="2000" i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Educateur spécialisé</a:t>
            </a:r>
          </a:p>
          <a:p>
            <a:pPr algn="r"/>
            <a:endParaRPr lang="fr-FR" sz="2000" i="1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r"/>
            <a:r>
              <a:rPr lang="fr-FR" sz="2000" b="1" i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Stéphane BONNEFOND</a:t>
            </a:r>
            <a:r>
              <a:rPr lang="fr-FR" sz="2000" i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fr-FR" sz="2000" i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fr-FR" sz="2000" i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fr-FR" sz="2000" i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Directeur de la CAF de l’Aveyron</a:t>
            </a:r>
            <a:endParaRPr lang="fr-FR" sz="2000" i="1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r"/>
            <a:endParaRPr lang="fr-FR" sz="2000" i="1" spc="-1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r"/>
            <a:r>
              <a:rPr lang="fr-FR" sz="2000" b="1" i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André DRUBIGNY</a:t>
            </a:r>
            <a:r>
              <a:rPr lang="fr-FR" sz="2000" i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fr-FR" sz="2000" i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fr-FR" sz="2000" i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fr-FR" sz="2000" i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Directeur adjoint de la DDCSPP de l’Aveyron</a:t>
            </a:r>
            <a:endParaRPr lang="fr-FR" sz="2000" i="1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r"/>
            <a:r>
              <a:rPr lang="fr-FR" sz="2000" i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fr-FR" sz="2000" i="1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r"/>
            <a:r>
              <a:rPr lang="fr-FR" sz="3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endParaRPr lang="fr-FR" sz="36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992" y="3070032"/>
            <a:ext cx="2942855" cy="35113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/>
          <p:cNvSpPr/>
          <p:nvPr/>
        </p:nvSpPr>
        <p:spPr>
          <a:xfrm rot="5400000">
            <a:off x="5830235" y="2962853"/>
            <a:ext cx="59584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Mobiliser </a:t>
            </a:r>
            <a:r>
              <a:rPr lang="fr-FR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nos territoires au service de </a:t>
            </a:r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notre jeunesse</a:t>
            </a:r>
            <a:b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</a:br>
            <a:r>
              <a:rPr lang="fr-FR" sz="1200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Schéma </a:t>
            </a:r>
            <a:r>
              <a:rPr lang="fr-FR" sz="1200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Départemental d’Amélioration de l’Accessibilité des Services au Public (SDAASP)</a:t>
            </a:r>
            <a:endParaRPr lang="fr-FR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85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46593" y="4797152"/>
            <a:ext cx="7543800" cy="1224135"/>
          </a:xfrm>
        </p:spPr>
        <p:txBody>
          <a:bodyPr/>
          <a:lstStyle/>
          <a:p>
            <a:r>
              <a:rPr lang="fr-FR" sz="4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4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00" dirty="0" smtClean="0"/>
              <a:t>Un </a:t>
            </a:r>
            <a:r>
              <a:rPr lang="fr-FR" sz="2400" dirty="0"/>
              <a:t>service spécifique pour des enfants en difficulté et un accompagnement personnalisé </a:t>
            </a:r>
            <a:br>
              <a:rPr lang="fr-FR" sz="2400" dirty="0"/>
            </a:b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/>
              <a:t>Un dispositif adapté aux « Quartiers prioritaires de la ville </a:t>
            </a:r>
            <a:r>
              <a:rPr lang="fr-FR" sz="2400" dirty="0" smtClean="0"/>
              <a:t>» de l’Aveyron</a:t>
            </a: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/>
              <a:t>Une démarche multi-acteurs associant les professionnels de l’éducation, du social, de la santé, etc…</a:t>
            </a:r>
            <a:br>
              <a:rPr lang="fr-FR" sz="2400" dirty="0"/>
            </a:b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fr-FR" sz="4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227155"/>
            <a:ext cx="51845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Ce qu’il faut retenir …</a:t>
            </a:r>
            <a:br>
              <a:rPr lang="fr-FR" sz="2800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fr-FR" sz="2800" b="1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993" y="3933056"/>
            <a:ext cx="2219558" cy="26483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Parchemin horizontal 2"/>
          <p:cNvSpPr/>
          <p:nvPr/>
        </p:nvSpPr>
        <p:spPr>
          <a:xfrm>
            <a:off x="3131840" y="4365104"/>
            <a:ext cx="5040560" cy="208823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« Accompagner les enfants et leurs famille, chacun à partir de son champ de compétences, dans le seul intérêt qui est </a:t>
            </a:r>
            <a:br>
              <a:rPr lang="fr-FR" sz="2000" b="1" dirty="0"/>
            </a:br>
            <a:r>
              <a:rPr lang="fr-FR" sz="2000" b="1" dirty="0"/>
              <a:t>la réussite de l’enfant »</a:t>
            </a:r>
          </a:p>
        </p:txBody>
      </p:sp>
      <p:sp>
        <p:nvSpPr>
          <p:cNvPr id="7" name="Rectangle 6"/>
          <p:cNvSpPr/>
          <p:nvPr/>
        </p:nvSpPr>
        <p:spPr>
          <a:xfrm rot="5400000">
            <a:off x="5830235" y="2962853"/>
            <a:ext cx="59584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Mobiliser </a:t>
            </a:r>
            <a:r>
              <a:rPr lang="fr-FR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nos territoires au service de </a:t>
            </a:r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notre jeunesse</a:t>
            </a:r>
            <a:b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</a:br>
            <a:r>
              <a:rPr lang="fr-FR" sz="1200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Schéma </a:t>
            </a:r>
            <a:r>
              <a:rPr lang="fr-FR" sz="1200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Départemental d’Amélioration de l’Accessibilité des Services au Public (SDAASP)</a:t>
            </a:r>
            <a:endParaRPr lang="fr-FR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27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5301208"/>
            <a:ext cx="7615808" cy="2304255"/>
          </a:xfrm>
        </p:spPr>
        <p:txBody>
          <a:bodyPr/>
          <a:lstStyle/>
          <a:p>
            <a:pPr algn="r"/>
            <a:r>
              <a:rPr lang="fr-FR" sz="3200" dirty="0" err="1"/>
              <a:t>Argences</a:t>
            </a:r>
            <a:r>
              <a:rPr lang="fr-FR" sz="3200" dirty="0"/>
              <a:t> en Aubrac, Commune nouvelle</a:t>
            </a:r>
            <a:r>
              <a:rPr lang="fr-FR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800" b="1" dirty="0" smtClean="0"/>
              <a:t>«</a:t>
            </a:r>
            <a:r>
              <a:rPr lang="fr-FR" sz="2800" b="1" dirty="0"/>
              <a:t> Orchestre à l’école »</a:t>
            </a:r>
            <a:br>
              <a:rPr lang="fr-FR" sz="2800" b="1" dirty="0"/>
            </a:b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2400" i="1" dirty="0"/>
              <a:t>Vidéo et </a:t>
            </a:r>
            <a:r>
              <a:rPr lang="fr-FR" sz="2400" i="1" dirty="0" smtClean="0"/>
              <a:t>témoignage</a:t>
            </a:r>
            <a:r>
              <a:rPr lang="fr-FR" sz="2400" i="1" dirty="0"/>
              <a:t/>
            </a:r>
            <a:br>
              <a:rPr lang="fr-FR" sz="2400" i="1" dirty="0"/>
            </a:br>
            <a:r>
              <a:rPr lang="fr-FR" sz="2400" i="1" dirty="0" smtClean="0"/>
              <a:t/>
            </a:r>
            <a:br>
              <a:rPr lang="fr-FR" sz="2400" i="1" dirty="0" smtClean="0"/>
            </a:br>
            <a:r>
              <a:rPr lang="fr-FR" sz="2400" i="1" dirty="0"/>
              <a:t/>
            </a:r>
            <a:br>
              <a:rPr lang="fr-FR" sz="2400" i="1" dirty="0"/>
            </a:br>
            <a:r>
              <a:rPr lang="fr-FR" sz="2400" i="1" dirty="0" smtClean="0"/>
              <a:t/>
            </a:r>
            <a:br>
              <a:rPr lang="fr-FR" sz="2400" i="1" dirty="0" smtClean="0"/>
            </a:br>
            <a:r>
              <a:rPr lang="fr-FR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00" b="1" i="1" dirty="0"/>
              <a:t>Jean VALADIER, </a:t>
            </a:r>
            <a:r>
              <a:rPr lang="fr-FR" sz="2000" b="1" i="1" dirty="0" smtClean="0"/>
              <a:t/>
            </a:r>
            <a:br>
              <a:rPr lang="fr-FR" sz="2000" b="1" i="1" dirty="0" smtClean="0"/>
            </a:br>
            <a:r>
              <a:rPr lang="fr-FR" sz="2000" i="1" dirty="0"/>
              <a:t>Maire d’</a:t>
            </a:r>
            <a:r>
              <a:rPr lang="fr-FR" sz="2000" i="1" dirty="0" err="1"/>
              <a:t>Argences</a:t>
            </a:r>
            <a:r>
              <a:rPr lang="fr-FR" sz="2000" i="1" dirty="0"/>
              <a:t> en Aubrac</a:t>
            </a:r>
            <a:br>
              <a:rPr lang="fr-FR" sz="2000" i="1" dirty="0"/>
            </a:br>
            <a:r>
              <a:rPr lang="fr-FR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3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br>
              <a:rPr lang="fr-FR" sz="3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4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4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44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233387"/>
            <a:ext cx="4491991" cy="252674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Rectangle 3"/>
          <p:cNvSpPr/>
          <p:nvPr/>
        </p:nvSpPr>
        <p:spPr>
          <a:xfrm rot="5400000">
            <a:off x="5830235" y="2962853"/>
            <a:ext cx="59584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Mobiliser </a:t>
            </a:r>
            <a:r>
              <a:rPr lang="fr-FR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nos territoires au service de </a:t>
            </a:r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notre jeunesse</a:t>
            </a:r>
            <a:b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</a:br>
            <a:r>
              <a:rPr lang="fr-FR" sz="1200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Schéma </a:t>
            </a:r>
            <a:r>
              <a:rPr lang="fr-FR" sz="1200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Départemental d’Amélioration de l’Accessibilité des Services au Public (SDAASP)</a:t>
            </a:r>
            <a:endParaRPr lang="fr-FR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9512" y="6219056"/>
            <a:ext cx="4173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Vidéo 3 : Un meilleur service par la culture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844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5229200"/>
            <a:ext cx="7785498" cy="1224135"/>
          </a:xfrm>
        </p:spPr>
        <p:txBody>
          <a:bodyPr/>
          <a:lstStyle/>
          <a:p>
            <a:r>
              <a:rPr lang="fr-FR" sz="4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4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00" dirty="0" smtClean="0"/>
              <a:t>Un </a:t>
            </a:r>
            <a:r>
              <a:rPr lang="fr-FR" sz="2400" dirty="0"/>
              <a:t>regroupement </a:t>
            </a:r>
            <a:r>
              <a:rPr lang="fr-FR" sz="2400" dirty="0" smtClean="0"/>
              <a:t>pédagogique qui permet la complémentarité </a:t>
            </a:r>
            <a:r>
              <a:rPr lang="fr-FR" sz="2400" dirty="0"/>
              <a:t>entre les deux </a:t>
            </a:r>
            <a:r>
              <a:rPr lang="fr-FR" sz="2400" dirty="0" smtClean="0"/>
              <a:t>écoles </a:t>
            </a:r>
            <a:r>
              <a:rPr lang="fr-FR" sz="2400" dirty="0"/>
              <a:t>offrant de meilleurs services</a:t>
            </a:r>
            <a:br>
              <a:rPr lang="fr-FR" sz="2400" dirty="0"/>
            </a:b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/>
              <a:t>Une meilleure préparation à l’entrée au </a:t>
            </a:r>
            <a:r>
              <a:rPr lang="fr-FR" sz="2400" dirty="0" smtClean="0"/>
              <a:t>collège pour </a:t>
            </a:r>
            <a:r>
              <a:rPr lang="fr-FR" sz="2400" dirty="0"/>
              <a:t>les élèves du cycle </a:t>
            </a:r>
            <a:r>
              <a:rPr lang="fr-FR" sz="2400" dirty="0" smtClean="0"/>
              <a:t>3</a:t>
            </a:r>
            <a:br>
              <a:rPr lang="fr-FR" sz="2400" dirty="0" smtClean="0"/>
            </a:b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/>
              <a:t>Un service culturel offert aux </a:t>
            </a:r>
            <a:r>
              <a:rPr lang="fr-FR" sz="2400" dirty="0" smtClean="0"/>
              <a:t>enfants :</a:t>
            </a: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fr-FR" sz="4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227155"/>
            <a:ext cx="51845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Ce qu’il faut retenir …</a:t>
            </a:r>
            <a:br>
              <a:rPr lang="fr-FR" sz="2800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fr-FR" sz="2800" b="1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Nuage 2"/>
          <p:cNvSpPr/>
          <p:nvPr/>
        </p:nvSpPr>
        <p:spPr>
          <a:xfrm>
            <a:off x="4427984" y="3789040"/>
            <a:ext cx="3960440" cy="18002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le dispositif </a:t>
            </a:r>
            <a:r>
              <a:rPr lang="fr-FR" sz="2000" b="1" dirty="0" smtClean="0"/>
              <a:t/>
            </a:r>
            <a:br>
              <a:rPr lang="fr-FR" sz="2000" b="1" dirty="0" smtClean="0"/>
            </a:br>
            <a:r>
              <a:rPr lang="fr-FR" sz="2000" b="1" dirty="0" smtClean="0"/>
              <a:t>«</a:t>
            </a:r>
            <a:r>
              <a:rPr lang="fr-FR" sz="2000" b="1" dirty="0"/>
              <a:t> Orchestre </a:t>
            </a:r>
            <a:r>
              <a:rPr lang="fr-FR" sz="2000" b="1" dirty="0" smtClean="0"/>
              <a:t>en école</a:t>
            </a:r>
            <a:r>
              <a:rPr lang="fr-FR" sz="2000" b="1" dirty="0"/>
              <a:t> »</a:t>
            </a:r>
            <a:br>
              <a:rPr lang="fr-FR" sz="2000" b="1" dirty="0"/>
            </a:br>
            <a:endParaRPr lang="fr-FR" sz="2000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829923"/>
            <a:ext cx="2699792" cy="151863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Rectangle 5"/>
          <p:cNvSpPr/>
          <p:nvPr/>
        </p:nvSpPr>
        <p:spPr>
          <a:xfrm rot="5400000">
            <a:off x="5830235" y="2962853"/>
            <a:ext cx="59584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Mobiliser </a:t>
            </a:r>
            <a:r>
              <a:rPr lang="fr-FR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nos territoires au service de </a:t>
            </a:r>
            <a: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notre jeunesse</a:t>
            </a:r>
            <a:br>
              <a:rPr lang="fr-FR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</a:br>
            <a:r>
              <a:rPr lang="fr-FR" sz="1200" dirty="0" smtClean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Schéma </a:t>
            </a:r>
            <a:r>
              <a:rPr lang="fr-FR" sz="1200" dirty="0">
                <a:solidFill>
                  <a:schemeClr val="bg1"/>
                </a:solidFill>
                <a:latin typeface="Arial Narrow" panose="020B0606020202030204" pitchFamily="34" charset="0"/>
                <a:ea typeface="BatangChe" panose="02030609000101010101" pitchFamily="49" charset="-127"/>
              </a:rPr>
              <a:t>Départemental d’Amélioration de l’Accessibilité des Services au Public (SDAASP)</a:t>
            </a:r>
            <a:endParaRPr lang="fr-FR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0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756</TotalTime>
  <Words>260</Words>
  <Application>Microsoft Office PowerPoint</Application>
  <PresentationFormat>Affichage à l'écran (4:3)</PresentationFormat>
  <Paragraphs>67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BatangChe</vt:lpstr>
      <vt:lpstr>Arial</vt:lpstr>
      <vt:lpstr>Arial Narrow</vt:lpstr>
      <vt:lpstr>Britannic Bold</vt:lpstr>
      <vt:lpstr>Calibri</vt:lpstr>
      <vt:lpstr>Cambria</vt:lpstr>
      <vt:lpstr>Contiguïté</vt:lpstr>
      <vt:lpstr>Mobiliser  nos territoires  au service  de notre jeunesse  Schéma Départemental d’Amélioration de l’Accessibilité des Services au Public (SDAASP)</vt:lpstr>
      <vt:lpstr>De quoi parle-t-on ? </vt:lpstr>
      <vt:lpstr>  Monsieur Jean-François GALLIARD,  Président du Conseil Départemental  Madame Catherine de La ROBERTIE,  Préfète de l’Aveyron  Monsieur Gilbert CAMBE,  Directeur Académique des Services de l’Education Nationale</vt:lpstr>
      <vt:lpstr>Communauté de Communes du Pays Ségali  « Un meilleur service par l’alimentation » Vidéo et témoignages       Michel ARTUS,     Maire de Moyrazès et Vice-président de la Communauté de communes du Pays Ségali      </vt:lpstr>
      <vt:lpstr>Un meilleur service « cantine » offert aux enfants   Approvisionnement local et travail sur la qualité des repas et la lutte contre  le gaspillage  Travailler à une échelle intercommunale   Réflexion multi-acteurs et gestion collaborative       Réflexion élargie au nouveau périmètre intercommunal   </vt:lpstr>
      <vt:lpstr>Présentation PowerPoint</vt:lpstr>
      <vt:lpstr>    Un service spécifique pour des enfants en difficulté et un accompagnement personnalisé   Un dispositif adapté aux « Quartiers prioritaires de la ville » de l’Aveyron  Une démarche multi-acteurs associant les professionnels de l’éducation, du social, de la santé, etc…    </vt:lpstr>
      <vt:lpstr>Argences en Aubrac, Commune nouvelle  « Orchestre à l’école »  Vidéo et témoignage     Jean VALADIER,  Maire d’Argences en Aubrac      </vt:lpstr>
      <vt:lpstr> Un regroupement pédagogique qui permet la complémentarité entre les deux écoles offrant de meilleurs services  Une meilleure préparation à l’entrée au collège pour les élèves du cycle 3  Un service culturel offert aux enfants :    </vt:lpstr>
      <vt:lpstr>Présentation PowerPoint</vt:lpstr>
      <vt:lpstr>         La création d’une commission spécifique « Enfance et famille »  De nouveaux sujets pour l’intercommunalité    </vt:lpstr>
      <vt:lpstr>Ce qu’il faut retenir … en synthèse        </vt:lpstr>
      <vt:lpstr>Ce que l’on vous propose…    </vt:lpstr>
      <vt:lpstr>  Vous souhaitez engager une telle démarche ?  Sollicitez le comité technique SDAASP :  ddt-sdaasp@aveyron.gouv.fr 05.65.75.82.46    Retrouvez cette présentation sur les sites internet des services de l’Etat  et du Département : aveyron.gouv.fr et aveyron.fr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Mobiliser nos territoires au service de l’enfant</dc:title>
  <dc:creator>COMBRES Amélie;ROCHE Delphine</dc:creator>
  <cp:lastModifiedBy>ROCHE Delphine</cp:lastModifiedBy>
  <cp:revision>53</cp:revision>
  <cp:lastPrinted>2018-03-29T07:57:38Z</cp:lastPrinted>
  <dcterms:created xsi:type="dcterms:W3CDTF">2018-02-27T13:46:14Z</dcterms:created>
  <dcterms:modified xsi:type="dcterms:W3CDTF">2018-04-09T07:38:09Z</dcterms:modified>
</cp:coreProperties>
</file>